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2"/>
    <p:sldMasterId id="2147483667" r:id="rId3"/>
  </p:sldMasterIdLst>
  <p:notesMasterIdLst>
    <p:notesMasterId r:id="rId24"/>
  </p:notesMasterIdLst>
  <p:sldIdLst>
    <p:sldId id="257" r:id="rId4"/>
    <p:sldId id="961" r:id="rId5"/>
    <p:sldId id="1073" r:id="rId6"/>
    <p:sldId id="1157" r:id="rId7"/>
    <p:sldId id="3006" r:id="rId8"/>
    <p:sldId id="3004" r:id="rId9"/>
    <p:sldId id="3010" r:id="rId10"/>
    <p:sldId id="3016" r:id="rId11"/>
    <p:sldId id="3009" r:id="rId12"/>
    <p:sldId id="1158" r:id="rId13"/>
    <p:sldId id="3015" r:id="rId14"/>
    <p:sldId id="290" r:id="rId15"/>
    <p:sldId id="3017" r:id="rId16"/>
    <p:sldId id="1308" r:id="rId17"/>
    <p:sldId id="3018" r:id="rId18"/>
    <p:sldId id="3019" r:id="rId19"/>
    <p:sldId id="1159" r:id="rId20"/>
    <p:sldId id="276" r:id="rId21"/>
    <p:sldId id="3021" r:id="rId22"/>
    <p:sldId id="263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>
          <p15:clr>
            <a:srgbClr val="A4A3A4"/>
          </p15:clr>
        </p15:guide>
        <p15:guide id="2" pos="3838">
          <p15:clr>
            <a:srgbClr val="A4A3A4"/>
          </p15:clr>
        </p15:guide>
        <p15:guide id="3" orient="horz" pos="1214">
          <p15:clr>
            <a:srgbClr val="A4A3A4"/>
          </p15:clr>
        </p15:guide>
        <p15:guide id="4" pos="18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075"/>
    <p:restoredTop sz="94660"/>
  </p:normalViewPr>
  <p:slideViewPr>
    <p:cSldViewPr snapToGrid="0">
      <p:cViewPr varScale="1">
        <p:scale>
          <a:sx n="121" d="100"/>
          <a:sy n="121" d="100"/>
        </p:scale>
        <p:origin x="200" y="392"/>
      </p:cViewPr>
      <p:guideLst>
        <p:guide orient="horz" pos="2153"/>
        <p:guide pos="3838"/>
        <p:guide orient="horz" pos="1214"/>
        <p:guide pos="18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2C17-CA27-4B59-8AC3-99088E676B98}" type="datetimeFigureOut">
              <a:rPr lang="zh-CN" altLang="en-US" smtClean="0"/>
              <a:t>2021/1/7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582B4-71CF-479C-811E-4E7DD83A2C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zh-CN" dirty="0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pPr marL="0" marR="0" lvl="0" indent="0" algn="r" defTabSz="9142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E660E-5CC2-4A50-916A-880C808B748D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pPr marL="0" marR="0" lvl="0" indent="0" algn="r" defTabSz="91428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333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148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892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C582B4-71CF-479C-811E-4E7DD83A2C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653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10280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118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705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83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0280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B92F8C1-F052-42FE-8998-111F94B4292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8142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fld id="{70D34B8C-C28B-4DA9-8ADD-218EBDB7991A}" type="slidenum">
              <a:rPr lang="zh-CN" altLang="en-US">
                <a:latin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t>19</a:t>
            </a:fld>
            <a:endParaRPr lang="en-US" altLang="zh-CN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35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投资回报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8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BD0C8-D35A-439E-96FB-C8D4A6430554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F15A6-E82C-4E1E-834E-C415C51F7DF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42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569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0"/>
            <a:ext cx="12191332" cy="68580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330691"/>
            <a:ext cx="2396221" cy="676275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99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99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2" y="493729"/>
            <a:ext cx="2394787" cy="355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70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</p:spTree>
    <p:extLst>
      <p:ext uri="{BB962C8B-B14F-4D97-AF65-F5344CB8AC3E}">
        <p14:creationId xmlns:p14="http://schemas.microsoft.com/office/powerpoint/2010/main" val="187896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442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67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679"/>
            <a:ext cx="914337" cy="26057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07368" y="620688"/>
            <a:ext cx="4680000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00000"/>
                </a:gs>
              </a:gsLst>
              <a:path path="circle">
                <a:fillToRect l="100000" t="100000"/>
              </a:path>
              <a:tileRect r="-100000" b="-10000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0875516" y="189799"/>
            <a:ext cx="73025" cy="43180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0776520" y="396174"/>
            <a:ext cx="63500" cy="225425"/>
          </a:xfrm>
          <a:prstGeom prst="rect">
            <a:avLst/>
          </a:prstGeom>
          <a:solidFill>
            <a:srgbClr val="C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984037" y="189800"/>
            <a:ext cx="1207963" cy="431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prstClr val="white"/>
                </a:solidFill>
              </a:rPr>
              <a:t>JD.COM</a:t>
            </a:r>
            <a:endParaRPr lang="zh-CN" altLang="en-US" sz="2000" b="1" dirty="0">
              <a:solidFill>
                <a:prstClr val="white"/>
              </a:solidFill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 userDrawn="1"/>
        </p:nvSpPr>
        <p:spPr bwMode="auto">
          <a:xfrm>
            <a:off x="407368" y="205189"/>
            <a:ext cx="396262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j-cs"/>
              </a:rPr>
              <a:t>  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472275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栅格-主标题+品牌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6F0850B-82F2-5C41-8CD0-446B2E0CA1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49" y="0"/>
            <a:ext cx="12169464" cy="6858000"/>
          </a:xfrm>
          <a:prstGeom prst="rect">
            <a:avLst/>
          </a:prstGeom>
        </p:spPr>
      </p:pic>
      <p:sp>
        <p:nvSpPr>
          <p:cNvPr id="122" name="矩形 6"/>
          <p:cNvSpPr/>
          <p:nvPr/>
        </p:nvSpPr>
        <p:spPr>
          <a:xfrm>
            <a:off x="-625" y="402740"/>
            <a:ext cx="453205" cy="1846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2794" tIns="22795" rIns="22794" bIns="22795" anchor="ctr"/>
          <a:lstStyle/>
          <a:p>
            <a:pPr defTabSz="455835" hangingPunct="0">
              <a:defRPr sz="1800"/>
            </a:pPr>
            <a:endParaRPr sz="900" kern="0">
              <a:solidFill>
                <a:srgbClr val="000000"/>
              </a:solidFill>
              <a:latin typeface="Calibri"/>
              <a:sym typeface="Calibri"/>
            </a:endParaRPr>
          </a:p>
        </p:txBody>
      </p:sp>
      <p:sp>
        <p:nvSpPr>
          <p:cNvPr id="12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3893" y="258763"/>
            <a:ext cx="11471861" cy="576263"/>
          </a:xfrm>
          <a:prstGeom prst="rect">
            <a:avLst/>
          </a:prstGeom>
        </p:spPr>
        <p:txBody>
          <a:bodyPr lIns="45578" tIns="45578" rIns="45578" bIns="45578"/>
          <a:lstStyle>
            <a:lvl1pPr marL="0" indent="0" defTabSz="1215608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1pPr>
            <a:lvl2pPr marL="877715" indent="-269914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2pPr>
            <a:lvl3pPr marL="1472024" indent="-256421" defTabSz="1215608">
              <a:lnSpc>
                <a:spcPct val="100000"/>
              </a:lnSpc>
              <a:spcBef>
                <a:spcPts val="600"/>
              </a:spcBef>
              <a:buFontTx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3pPr>
            <a:lvl4pPr marL="2127314" indent="-303900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4pPr>
            <a:lvl5pPr marL="2735118" indent="-303900" defTabSz="1215608">
              <a:lnSpc>
                <a:spcPct val="100000"/>
              </a:lnSpc>
              <a:spcBef>
                <a:spcPts val="600"/>
              </a:spcBef>
              <a:buFontTx/>
              <a:buChar char="»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5pPr>
          </a:lstStyle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  <p:sp>
        <p:nvSpPr>
          <p:cNvPr id="1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97676" y="6287117"/>
            <a:ext cx="139936" cy="138493"/>
          </a:xfrm>
          <a:prstGeom prst="rect">
            <a:avLst/>
          </a:prstGeom>
        </p:spPr>
        <p:txBody>
          <a:bodyPr lIns="45594" tIns="45594" rIns="45594" bIns="45594"/>
          <a:lstStyle>
            <a:lvl1pPr>
              <a:defRPr sz="6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37364968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0" b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5" baseline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5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年／月／日</a:t>
            </a:r>
          </a:p>
        </p:txBody>
      </p:sp>
    </p:spTree>
    <p:extLst>
      <p:ext uri="{BB962C8B-B14F-4D97-AF65-F5344CB8AC3E}">
        <p14:creationId xmlns:p14="http://schemas.microsoft.com/office/powerpoint/2010/main" val="19634253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18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5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670" marR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115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24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670" marR="0" lvl="0" indent="-407670" algn="l" defTabSz="1087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809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96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280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2021/1/7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680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栅格-主标题+品牌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6F0850B-82F2-5C41-8CD0-446B2E0CA1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49" y="0"/>
            <a:ext cx="12169464" cy="6858000"/>
          </a:xfrm>
          <a:prstGeom prst="rect">
            <a:avLst/>
          </a:prstGeom>
        </p:spPr>
      </p:pic>
      <p:sp>
        <p:nvSpPr>
          <p:cNvPr id="122" name="矩形 6"/>
          <p:cNvSpPr/>
          <p:nvPr/>
        </p:nvSpPr>
        <p:spPr>
          <a:xfrm>
            <a:off x="-625" y="402740"/>
            <a:ext cx="453205" cy="1846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22794" tIns="22795" rIns="22794" bIns="22795" anchor="ctr"/>
          <a:lstStyle/>
          <a:p>
            <a:pPr defTabSz="455835" hangingPunct="0">
              <a:defRPr sz="1800"/>
            </a:pPr>
            <a:endParaRPr sz="900" kern="0">
              <a:solidFill>
                <a:srgbClr val="000000"/>
              </a:solidFill>
              <a:latin typeface="Calibri"/>
              <a:sym typeface="Calibri"/>
            </a:endParaRPr>
          </a:p>
        </p:txBody>
      </p:sp>
      <p:sp>
        <p:nvSpPr>
          <p:cNvPr id="12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23893" y="258763"/>
            <a:ext cx="11471861" cy="576263"/>
          </a:xfrm>
          <a:prstGeom prst="rect">
            <a:avLst/>
          </a:prstGeom>
        </p:spPr>
        <p:txBody>
          <a:bodyPr lIns="45578" tIns="45578" rIns="45578" bIns="45578"/>
          <a:lstStyle>
            <a:lvl1pPr marL="0" indent="0" defTabSz="1215608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1pPr>
            <a:lvl2pPr marL="877715" indent="-269914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2pPr>
            <a:lvl3pPr marL="1472024" indent="-256421" defTabSz="1215608">
              <a:lnSpc>
                <a:spcPct val="100000"/>
              </a:lnSpc>
              <a:spcBef>
                <a:spcPts val="600"/>
              </a:spcBef>
              <a:buFontTx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3pPr>
            <a:lvl4pPr marL="2127314" indent="-303900" defTabSz="1215608">
              <a:lnSpc>
                <a:spcPct val="100000"/>
              </a:lnSpc>
              <a:spcBef>
                <a:spcPts val="600"/>
              </a:spcBef>
              <a:buFontTx/>
              <a:buChar char="–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4pPr>
            <a:lvl5pPr marL="2735118" indent="-303900" defTabSz="1215608">
              <a:lnSpc>
                <a:spcPct val="100000"/>
              </a:lnSpc>
              <a:spcBef>
                <a:spcPts val="600"/>
              </a:spcBef>
              <a:buFontTx/>
              <a:buChar char="»"/>
              <a:defRPr sz="2699">
                <a:solidFill>
                  <a:srgbClr val="54565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汉仪旗黑X1-65W"/>
              </a:defRPr>
            </a:lvl5pPr>
          </a:lstStyle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  <p:sp>
        <p:nvSpPr>
          <p:cNvPr id="1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97676" y="6287117"/>
            <a:ext cx="139936" cy="138493"/>
          </a:xfrm>
          <a:prstGeom prst="rect">
            <a:avLst/>
          </a:prstGeom>
        </p:spPr>
        <p:txBody>
          <a:bodyPr lIns="45594" tIns="45594" rIns="45594" bIns="45594"/>
          <a:lstStyle>
            <a:lvl1pPr>
              <a:defRPr sz="6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1298858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15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679"/>
            <a:ext cx="914337" cy="26057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07368" y="620688"/>
            <a:ext cx="4680000" cy="0"/>
          </a:xfrm>
          <a:prstGeom prst="line">
            <a:avLst/>
          </a:prstGeom>
          <a:ln w="31750" cap="rnd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C00000"/>
                </a:gs>
              </a:gsLst>
              <a:path path="circle">
                <a:fillToRect l="100000" t="100000"/>
              </a:path>
              <a:tileRect r="-100000" b="-100000"/>
            </a:gra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 userDrawn="1"/>
        </p:nvSpPr>
        <p:spPr>
          <a:xfrm>
            <a:off x="10875516" y="189799"/>
            <a:ext cx="73025" cy="431800"/>
          </a:xfrm>
          <a:prstGeom prst="rect">
            <a:avLst/>
          </a:pr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0776520" y="396174"/>
            <a:ext cx="63500" cy="225425"/>
          </a:xfrm>
          <a:prstGeom prst="rect">
            <a:avLst/>
          </a:prstGeom>
          <a:solidFill>
            <a:srgbClr val="C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ea typeface="造字工房悦黑体验版常规体" pitchFamily="50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984037" y="189800"/>
            <a:ext cx="1207963" cy="431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prstClr val="white"/>
                </a:solidFill>
              </a:rPr>
              <a:t>JD.COM</a:t>
            </a:r>
            <a:endParaRPr lang="zh-CN" altLang="en-US" sz="2000" b="1" dirty="0">
              <a:solidFill>
                <a:prstClr val="white"/>
              </a:solidFill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 userDrawn="1"/>
        </p:nvSpPr>
        <p:spPr bwMode="auto">
          <a:xfrm>
            <a:off x="407368" y="205189"/>
            <a:ext cx="396262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j-cs"/>
              </a:rPr>
              <a:t>  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53573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5" b="1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6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 sz="29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407670" marR="0" lvl="0" indent="-407670" algn="l" defTabSz="10877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96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项目介绍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96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产品运行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6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文本框 12"/>
          <p:cNvSpPr txBox="1">
            <a:spLocks noChangeArrowheads="1"/>
          </p:cNvSpPr>
          <p:nvPr userDrawn="1"/>
        </p:nvSpPr>
        <p:spPr bwMode="auto">
          <a:xfrm>
            <a:off x="1684989" y="516885"/>
            <a:ext cx="2394787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133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市场分析</a:t>
            </a:r>
            <a:endParaRPr lang="zh-CN" altLang="en-US" sz="213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Picture 4" descr="C:\Users\Administrator\Desktop\微立体创业计划\004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81" y="292956"/>
            <a:ext cx="812801" cy="812801"/>
          </a:xfrm>
          <a:prstGeom prst="rect">
            <a:avLst/>
          </a:prstGeom>
          <a:noFill/>
          <a:effectLst>
            <a:outerShdw blurRad="127000" dist="63500" dir="3000000" sx="104000" sy="104000" algn="tl" rotWithShape="0">
              <a:prstClr val="black">
                <a:alpha val="34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8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ctr" defTabSz="1087755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755" rtl="0" eaLnBrk="1" latinLnBrk="0" hangingPunct="1">
        <a:spcBef>
          <a:spcPct val="20000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755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0" cy="114300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  <a:pPr/>
              <a:t>2021/1/7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580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xStyles>
    <p:titleStyle>
      <a:lvl1pPr algn="ctr" defTabSz="1219012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9" indent="-457129" algn="l" defTabSz="1219012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447" indent="-380941" algn="l" defTabSz="1219012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765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71" indent="-304752" algn="l" defTabSz="1219012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775" indent="-304752" algn="l" defTabSz="1219012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283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788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294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800" indent="-304752" algn="l" defTabSz="1219012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05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12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17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23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529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035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40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046" algn="l" defTabSz="121901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99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p:hf hdr="0" ftr="0" dt="0"/>
  <p:txStyles>
    <p:titleStyle>
      <a:lvl1pPr algn="ctr" defTabSz="1087120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670" indent="-407670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3810" kern="1200">
          <a:solidFill>
            <a:schemeClr val="tx1"/>
          </a:solidFill>
          <a:latin typeface="+mn-lt"/>
          <a:ea typeface="+mn-ea"/>
          <a:cs typeface="+mn-cs"/>
        </a:defRPr>
      </a:lvl1pPr>
      <a:lvl2pPr marL="883920" indent="-339725" algn="l" defTabSz="1087120" rtl="0" eaLnBrk="1" latinLnBrk="0" hangingPunct="1">
        <a:spcBef>
          <a:spcPct val="20000"/>
        </a:spcBef>
        <a:buFont typeface="Arial" panose="020B060402020209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55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–"/>
        <a:defRPr sz="233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»"/>
        <a:defRPr sz="233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7pPr>
      <a:lvl8pPr marL="4080510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8pPr>
      <a:lvl9pPr marL="4624705" indent="-272415" algn="l" defTabSz="1087120" rtl="0" eaLnBrk="1" latinLnBrk="0" hangingPunct="1">
        <a:spcBef>
          <a:spcPct val="20000"/>
        </a:spcBef>
        <a:buFont typeface="Arial" panose="020B060402020209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6pPr>
      <a:lvl7pPr marL="3265170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7pPr>
      <a:lvl8pPr marL="380936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5" algn="l" defTabSz="1087120" rtl="0" eaLnBrk="1" latinLnBrk="0" hangingPunct="1">
        <a:defRPr sz="2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8563" y="1752716"/>
            <a:ext cx="10362481" cy="761947"/>
          </a:xfrm>
        </p:spPr>
        <p:txBody>
          <a:bodyPr/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2020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年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H2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工作述职</a:t>
            </a:r>
            <a:r>
              <a:rPr lang="en-US" altLang="en-US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报告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838564" y="3124220"/>
            <a:ext cx="1363862" cy="1664089"/>
          </a:xfrm>
        </p:spPr>
        <p:txBody>
          <a:bodyPr/>
          <a:lstStyle/>
          <a:p>
            <a:pPr algn="dist"/>
            <a:r>
              <a:rPr lang="zh-CN" altLang="en-US" sz="2115" b="1" dirty="0"/>
              <a:t>姓名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部门</a:t>
            </a:r>
            <a:endParaRPr lang="en-US" altLang="zh-CN" sz="2115" b="1" dirty="0"/>
          </a:p>
          <a:p>
            <a:pPr algn="dist"/>
            <a:r>
              <a:rPr lang="zh-CN" altLang="en-US" sz="2115" b="1" dirty="0"/>
              <a:t>岗位</a:t>
            </a:r>
            <a:endParaRPr lang="en-US" altLang="zh-CN" sz="2115" b="1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53310" y="3124200"/>
            <a:ext cx="8950325" cy="1664335"/>
          </a:xfrm>
        </p:spPr>
        <p:txBody>
          <a:bodyPr/>
          <a:lstStyle/>
          <a:p>
            <a:r>
              <a:rPr lang="zh-CN" altLang="en-US" sz="2115" b="1" dirty="0"/>
              <a:t>花啸</a:t>
            </a:r>
            <a:endParaRPr lang="en-US" altLang="zh-CN" sz="2115" b="1" dirty="0"/>
          </a:p>
          <a:p>
            <a:r>
              <a:rPr kumimoji="1" lang="zh-CN" altLang="en-US" sz="2115" b="1" dirty="0"/>
              <a:t>京东集团</a:t>
            </a:r>
            <a:r>
              <a:rPr kumimoji="1" lang="en-US" altLang="zh-CN" sz="2115" b="1" dirty="0"/>
              <a:t>-</a:t>
            </a:r>
            <a:r>
              <a:rPr kumimoji="1" lang="zh-CN" altLang="en-US" sz="2115" b="1" dirty="0"/>
              <a:t>京东零售</a:t>
            </a:r>
            <a:r>
              <a:rPr kumimoji="1" lang="en-US" altLang="zh-CN" sz="2115" b="1" dirty="0"/>
              <a:t>-</a:t>
            </a:r>
            <a:r>
              <a:rPr kumimoji="1" lang="zh-CN" altLang="en-US" sz="2115" b="1" dirty="0"/>
              <a:t>技术与数据中心</a:t>
            </a:r>
            <a:r>
              <a:rPr kumimoji="1" lang="en-US" altLang="zh-CN" sz="2115" b="1" dirty="0"/>
              <a:t>-</a:t>
            </a:r>
            <a:r>
              <a:rPr kumimoji="1" lang="zh-CN" altLang="en-US" sz="2115" b="1" dirty="0"/>
              <a:t>数据与智能部</a:t>
            </a:r>
            <a:r>
              <a:rPr kumimoji="1" lang="en-US" altLang="zh-CN" sz="2115" b="1" dirty="0"/>
              <a:t>-</a:t>
            </a:r>
            <a:r>
              <a:rPr kumimoji="1" lang="zh-CN" altLang="en-US" sz="2115" b="1" dirty="0"/>
              <a:t>数据服务研发部</a:t>
            </a:r>
            <a:endParaRPr kumimoji="1" lang="en-US" altLang="zh-CN" sz="2115" b="1" dirty="0"/>
          </a:p>
          <a:p>
            <a:r>
              <a:rPr kumimoji="1" lang="en-US" altLang="zh-CN" sz="2115" b="1" dirty="0"/>
              <a:t>BI</a:t>
            </a:r>
            <a:r>
              <a:rPr kumimoji="1" lang="zh-CN" altLang="en-US" sz="2115" b="1" dirty="0"/>
              <a:t>工程师岗</a:t>
            </a:r>
            <a:endParaRPr kumimoji="1" lang="en-US" altLang="zh-CN" sz="2115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9"/>
          <p:cNvSpPr>
            <a:spLocks/>
          </p:cNvSpPr>
          <p:nvPr/>
        </p:nvSpPr>
        <p:spPr bwMode="auto">
          <a:xfrm>
            <a:off x="582844" y="2507935"/>
            <a:ext cx="1378688" cy="268205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6" name="Freeform 10"/>
          <p:cNvSpPr>
            <a:spLocks noEditPoints="1"/>
          </p:cNvSpPr>
          <p:nvPr/>
        </p:nvSpPr>
        <p:spPr bwMode="auto">
          <a:xfrm>
            <a:off x="546355" y="2395257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7" name="Freeform 16"/>
          <p:cNvSpPr>
            <a:spLocks/>
          </p:cNvSpPr>
          <p:nvPr/>
        </p:nvSpPr>
        <p:spPr bwMode="auto">
          <a:xfrm>
            <a:off x="4504219" y="1932372"/>
            <a:ext cx="1378688" cy="843769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8" name="Freeform 17"/>
          <p:cNvSpPr>
            <a:spLocks noEditPoints="1"/>
          </p:cNvSpPr>
          <p:nvPr/>
        </p:nvSpPr>
        <p:spPr bwMode="auto">
          <a:xfrm>
            <a:off x="4467730" y="2395257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9" name="Freeform 19"/>
          <p:cNvSpPr>
            <a:spLocks/>
          </p:cNvSpPr>
          <p:nvPr/>
        </p:nvSpPr>
        <p:spPr bwMode="auto">
          <a:xfrm>
            <a:off x="8462085" y="2152223"/>
            <a:ext cx="1378688" cy="510136"/>
          </a:xfrm>
          <a:custGeom>
            <a:avLst/>
            <a:gdLst>
              <a:gd name="T0" fmla="*/ 0 w 869"/>
              <a:gd name="T1" fmla="*/ 169 h 169"/>
              <a:gd name="T2" fmla="*/ 116 w 869"/>
              <a:gd name="T3" fmla="*/ 82 h 169"/>
              <a:gd name="T4" fmla="*/ 245 w 869"/>
              <a:gd name="T5" fmla="*/ 74 h 169"/>
              <a:gd name="T6" fmla="*/ 362 w 869"/>
              <a:gd name="T7" fmla="*/ 0 h 169"/>
              <a:gd name="T8" fmla="*/ 483 w 869"/>
              <a:gd name="T9" fmla="*/ 0 h 169"/>
              <a:gd name="T10" fmla="*/ 650 w 869"/>
              <a:gd name="T11" fmla="*/ 74 h 169"/>
              <a:gd name="T12" fmla="*/ 784 w 869"/>
              <a:gd name="T13" fmla="*/ 74 h 169"/>
              <a:gd name="T14" fmla="*/ 869 w 869"/>
              <a:gd name="T15" fmla="*/ 169 h 169"/>
              <a:gd name="T16" fmla="*/ 0 w 869"/>
              <a:gd name="T17" fmla="*/ 169 h 169"/>
              <a:gd name="T18" fmla="*/ 0 w 869"/>
              <a:gd name="T19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9" h="169">
                <a:moveTo>
                  <a:pt x="0" y="169"/>
                </a:moveTo>
                <a:lnTo>
                  <a:pt x="116" y="82"/>
                </a:lnTo>
                <a:lnTo>
                  <a:pt x="245" y="74"/>
                </a:lnTo>
                <a:lnTo>
                  <a:pt x="362" y="0"/>
                </a:lnTo>
                <a:lnTo>
                  <a:pt x="483" y="0"/>
                </a:lnTo>
                <a:lnTo>
                  <a:pt x="650" y="74"/>
                </a:lnTo>
                <a:lnTo>
                  <a:pt x="784" y="74"/>
                </a:lnTo>
                <a:lnTo>
                  <a:pt x="869" y="169"/>
                </a:lnTo>
                <a:lnTo>
                  <a:pt x="0" y="169"/>
                </a:lnTo>
                <a:lnTo>
                  <a:pt x="0" y="1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10" name="Freeform 20"/>
          <p:cNvSpPr>
            <a:spLocks noEditPoints="1"/>
          </p:cNvSpPr>
          <p:nvPr/>
        </p:nvSpPr>
        <p:spPr bwMode="auto">
          <a:xfrm>
            <a:off x="8425595" y="2281474"/>
            <a:ext cx="2863671" cy="1472745"/>
          </a:xfrm>
          <a:custGeom>
            <a:avLst/>
            <a:gdLst>
              <a:gd name="T0" fmla="*/ 1096 w 1103"/>
              <a:gd name="T1" fmla="*/ 356 h 565"/>
              <a:gd name="T2" fmla="*/ 1096 w 1103"/>
              <a:gd name="T3" fmla="*/ 295 h 565"/>
              <a:gd name="T4" fmla="*/ 1080 w 1103"/>
              <a:gd name="T5" fmla="*/ 237 h 565"/>
              <a:gd name="T6" fmla="*/ 996 w 1103"/>
              <a:gd name="T7" fmla="*/ 71 h 565"/>
              <a:gd name="T8" fmla="*/ 974 w 1103"/>
              <a:gd name="T9" fmla="*/ 60 h 565"/>
              <a:gd name="T10" fmla="*/ 733 w 1103"/>
              <a:gd name="T11" fmla="*/ 60 h 565"/>
              <a:gd name="T12" fmla="*/ 733 w 1103"/>
              <a:gd name="T13" fmla="*/ 329 h 565"/>
              <a:gd name="T14" fmla="*/ 711 w 1103"/>
              <a:gd name="T15" fmla="*/ 329 h 565"/>
              <a:gd name="T16" fmla="*/ 711 w 1103"/>
              <a:gd name="T17" fmla="*/ 40 h 565"/>
              <a:gd name="T18" fmla="*/ 789 w 1103"/>
              <a:gd name="T19" fmla="*/ 40 h 565"/>
              <a:gd name="T20" fmla="*/ 789 w 1103"/>
              <a:gd name="T21" fmla="*/ 0 h 565"/>
              <a:gd name="T22" fmla="*/ 587 w 1103"/>
              <a:gd name="T23" fmla="*/ 0 h 565"/>
              <a:gd name="T24" fmla="*/ 557 w 1103"/>
              <a:gd name="T25" fmla="*/ 160 h 565"/>
              <a:gd name="T26" fmla="*/ 0 w 1103"/>
              <a:gd name="T27" fmla="*/ 160 h 565"/>
              <a:gd name="T28" fmla="*/ 36 w 1103"/>
              <a:gd name="T29" fmla="*/ 342 h 565"/>
              <a:gd name="T30" fmla="*/ 79 w 1103"/>
              <a:gd name="T31" fmla="*/ 342 h 565"/>
              <a:gd name="T32" fmla="*/ 79 w 1103"/>
              <a:gd name="T33" fmla="*/ 505 h 565"/>
              <a:gd name="T34" fmla="*/ 141 w 1103"/>
              <a:gd name="T35" fmla="*/ 505 h 565"/>
              <a:gd name="T36" fmla="*/ 230 w 1103"/>
              <a:gd name="T37" fmla="*/ 565 h 565"/>
              <a:gd name="T38" fmla="*/ 320 w 1103"/>
              <a:gd name="T39" fmla="*/ 505 h 565"/>
              <a:gd name="T40" fmla="*/ 353 w 1103"/>
              <a:gd name="T41" fmla="*/ 505 h 565"/>
              <a:gd name="T42" fmla="*/ 442 w 1103"/>
              <a:gd name="T43" fmla="*/ 565 h 565"/>
              <a:gd name="T44" fmla="*/ 532 w 1103"/>
              <a:gd name="T45" fmla="*/ 505 h 565"/>
              <a:gd name="T46" fmla="*/ 844 w 1103"/>
              <a:gd name="T47" fmla="*/ 505 h 565"/>
              <a:gd name="T48" fmla="*/ 934 w 1103"/>
              <a:gd name="T49" fmla="*/ 565 h 565"/>
              <a:gd name="T50" fmla="*/ 1023 w 1103"/>
              <a:gd name="T51" fmla="*/ 505 h 565"/>
              <a:gd name="T52" fmla="*/ 1087 w 1103"/>
              <a:gd name="T53" fmla="*/ 505 h 565"/>
              <a:gd name="T54" fmla="*/ 1103 w 1103"/>
              <a:gd name="T55" fmla="*/ 489 h 565"/>
              <a:gd name="T56" fmla="*/ 1103 w 1103"/>
              <a:gd name="T57" fmla="*/ 387 h 565"/>
              <a:gd name="T58" fmla="*/ 1096 w 1103"/>
              <a:gd name="T59" fmla="*/ 356 h 565"/>
              <a:gd name="T60" fmla="*/ 230 w 1103"/>
              <a:gd name="T61" fmla="*/ 522 h 565"/>
              <a:gd name="T62" fmla="*/ 178 w 1103"/>
              <a:gd name="T63" fmla="*/ 469 h 565"/>
              <a:gd name="T64" fmla="*/ 230 w 1103"/>
              <a:gd name="T65" fmla="*/ 416 h 565"/>
              <a:gd name="T66" fmla="*/ 283 w 1103"/>
              <a:gd name="T67" fmla="*/ 469 h 565"/>
              <a:gd name="T68" fmla="*/ 230 w 1103"/>
              <a:gd name="T69" fmla="*/ 522 h 565"/>
              <a:gd name="T70" fmla="*/ 442 w 1103"/>
              <a:gd name="T71" fmla="*/ 522 h 565"/>
              <a:gd name="T72" fmla="*/ 389 w 1103"/>
              <a:gd name="T73" fmla="*/ 469 h 565"/>
              <a:gd name="T74" fmla="*/ 442 w 1103"/>
              <a:gd name="T75" fmla="*/ 416 h 565"/>
              <a:gd name="T76" fmla="*/ 495 w 1103"/>
              <a:gd name="T77" fmla="*/ 469 h 565"/>
              <a:gd name="T78" fmla="*/ 442 w 1103"/>
              <a:gd name="T79" fmla="*/ 522 h 565"/>
              <a:gd name="T80" fmla="*/ 934 w 1103"/>
              <a:gd name="T81" fmla="*/ 522 h 565"/>
              <a:gd name="T82" fmla="*/ 881 w 1103"/>
              <a:gd name="T83" fmla="*/ 469 h 565"/>
              <a:gd name="T84" fmla="*/ 934 w 1103"/>
              <a:gd name="T85" fmla="*/ 416 h 565"/>
              <a:gd name="T86" fmla="*/ 986 w 1103"/>
              <a:gd name="T87" fmla="*/ 469 h 565"/>
              <a:gd name="T88" fmla="*/ 934 w 1103"/>
              <a:gd name="T89" fmla="*/ 522 h 565"/>
              <a:gd name="T90" fmla="*/ 1015 w 1103"/>
              <a:gd name="T91" fmla="*/ 213 h 565"/>
              <a:gd name="T92" fmla="*/ 842 w 1103"/>
              <a:gd name="T93" fmla="*/ 213 h 565"/>
              <a:gd name="T94" fmla="*/ 830 w 1103"/>
              <a:gd name="T95" fmla="*/ 194 h 565"/>
              <a:gd name="T96" fmla="*/ 830 w 1103"/>
              <a:gd name="T97" fmla="*/ 113 h 565"/>
              <a:gd name="T98" fmla="*/ 838 w 1103"/>
              <a:gd name="T99" fmla="*/ 106 h 565"/>
              <a:gd name="T100" fmla="*/ 964 w 1103"/>
              <a:gd name="T101" fmla="*/ 106 h 565"/>
              <a:gd name="T102" fmla="*/ 977 w 1103"/>
              <a:gd name="T103" fmla="*/ 114 h 565"/>
              <a:gd name="T104" fmla="*/ 1022 w 1103"/>
              <a:gd name="T105" fmla="*/ 203 h 565"/>
              <a:gd name="T106" fmla="*/ 1015 w 1103"/>
              <a:gd name="T107" fmla="*/ 213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03" h="565">
                <a:moveTo>
                  <a:pt x="1096" y="356"/>
                </a:moveTo>
                <a:cubicBezTo>
                  <a:pt x="1096" y="295"/>
                  <a:pt x="1096" y="295"/>
                  <a:pt x="1096" y="295"/>
                </a:cubicBezTo>
                <a:cubicBezTo>
                  <a:pt x="1095" y="274"/>
                  <a:pt x="1090" y="255"/>
                  <a:pt x="1080" y="237"/>
                </a:cubicBezTo>
                <a:cubicBezTo>
                  <a:pt x="996" y="71"/>
                  <a:pt x="996" y="71"/>
                  <a:pt x="996" y="71"/>
                </a:cubicBezTo>
                <a:cubicBezTo>
                  <a:pt x="992" y="64"/>
                  <a:pt x="985" y="60"/>
                  <a:pt x="974" y="60"/>
                </a:cubicBezTo>
                <a:cubicBezTo>
                  <a:pt x="733" y="60"/>
                  <a:pt x="733" y="60"/>
                  <a:pt x="733" y="60"/>
                </a:cubicBezTo>
                <a:cubicBezTo>
                  <a:pt x="733" y="329"/>
                  <a:pt x="733" y="329"/>
                  <a:pt x="733" y="329"/>
                </a:cubicBezTo>
                <a:cubicBezTo>
                  <a:pt x="711" y="329"/>
                  <a:pt x="711" y="329"/>
                  <a:pt x="711" y="329"/>
                </a:cubicBezTo>
                <a:cubicBezTo>
                  <a:pt x="711" y="40"/>
                  <a:pt x="711" y="40"/>
                  <a:pt x="711" y="40"/>
                </a:cubicBezTo>
                <a:cubicBezTo>
                  <a:pt x="789" y="40"/>
                  <a:pt x="789" y="40"/>
                  <a:pt x="789" y="40"/>
                </a:cubicBezTo>
                <a:cubicBezTo>
                  <a:pt x="789" y="0"/>
                  <a:pt x="789" y="0"/>
                  <a:pt x="789" y="0"/>
                </a:cubicBezTo>
                <a:cubicBezTo>
                  <a:pt x="722" y="0"/>
                  <a:pt x="654" y="0"/>
                  <a:pt x="587" y="0"/>
                </a:cubicBezTo>
                <a:cubicBezTo>
                  <a:pt x="557" y="160"/>
                  <a:pt x="557" y="160"/>
                  <a:pt x="557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36" y="342"/>
                  <a:pt x="36" y="342"/>
                  <a:pt x="36" y="342"/>
                </a:cubicBezTo>
                <a:cubicBezTo>
                  <a:pt x="79" y="342"/>
                  <a:pt x="79" y="342"/>
                  <a:pt x="79" y="342"/>
                </a:cubicBezTo>
                <a:cubicBezTo>
                  <a:pt x="79" y="396"/>
                  <a:pt x="79" y="451"/>
                  <a:pt x="79" y="505"/>
                </a:cubicBezTo>
                <a:cubicBezTo>
                  <a:pt x="141" y="505"/>
                  <a:pt x="141" y="505"/>
                  <a:pt x="141" y="505"/>
                </a:cubicBezTo>
                <a:cubicBezTo>
                  <a:pt x="155" y="540"/>
                  <a:pt x="190" y="565"/>
                  <a:pt x="230" y="565"/>
                </a:cubicBezTo>
                <a:cubicBezTo>
                  <a:pt x="271" y="565"/>
                  <a:pt x="306" y="540"/>
                  <a:pt x="320" y="505"/>
                </a:cubicBezTo>
                <a:cubicBezTo>
                  <a:pt x="353" y="505"/>
                  <a:pt x="353" y="505"/>
                  <a:pt x="353" y="505"/>
                </a:cubicBezTo>
                <a:cubicBezTo>
                  <a:pt x="367" y="540"/>
                  <a:pt x="402" y="565"/>
                  <a:pt x="442" y="565"/>
                </a:cubicBezTo>
                <a:cubicBezTo>
                  <a:pt x="483" y="565"/>
                  <a:pt x="518" y="540"/>
                  <a:pt x="532" y="505"/>
                </a:cubicBezTo>
                <a:cubicBezTo>
                  <a:pt x="844" y="505"/>
                  <a:pt x="844" y="505"/>
                  <a:pt x="844" y="505"/>
                </a:cubicBezTo>
                <a:cubicBezTo>
                  <a:pt x="858" y="540"/>
                  <a:pt x="893" y="565"/>
                  <a:pt x="934" y="565"/>
                </a:cubicBezTo>
                <a:cubicBezTo>
                  <a:pt x="974" y="565"/>
                  <a:pt x="1009" y="540"/>
                  <a:pt x="1023" y="505"/>
                </a:cubicBezTo>
                <a:cubicBezTo>
                  <a:pt x="1087" y="505"/>
                  <a:pt x="1087" y="505"/>
                  <a:pt x="1087" y="505"/>
                </a:cubicBezTo>
                <a:cubicBezTo>
                  <a:pt x="1096" y="505"/>
                  <a:pt x="1103" y="498"/>
                  <a:pt x="1103" y="489"/>
                </a:cubicBezTo>
                <a:cubicBezTo>
                  <a:pt x="1103" y="387"/>
                  <a:pt x="1103" y="387"/>
                  <a:pt x="1103" y="387"/>
                </a:cubicBezTo>
                <a:cubicBezTo>
                  <a:pt x="1103" y="372"/>
                  <a:pt x="1101" y="369"/>
                  <a:pt x="1096" y="356"/>
                </a:cubicBezTo>
                <a:close/>
                <a:moveTo>
                  <a:pt x="230" y="522"/>
                </a:moveTo>
                <a:cubicBezTo>
                  <a:pt x="201" y="522"/>
                  <a:pt x="178" y="498"/>
                  <a:pt x="178" y="469"/>
                </a:cubicBezTo>
                <a:cubicBezTo>
                  <a:pt x="178" y="440"/>
                  <a:pt x="201" y="416"/>
                  <a:pt x="230" y="416"/>
                </a:cubicBezTo>
                <a:cubicBezTo>
                  <a:pt x="260" y="416"/>
                  <a:pt x="283" y="440"/>
                  <a:pt x="283" y="469"/>
                </a:cubicBezTo>
                <a:cubicBezTo>
                  <a:pt x="283" y="498"/>
                  <a:pt x="260" y="522"/>
                  <a:pt x="230" y="522"/>
                </a:cubicBezTo>
                <a:close/>
                <a:moveTo>
                  <a:pt x="442" y="522"/>
                </a:moveTo>
                <a:cubicBezTo>
                  <a:pt x="413" y="522"/>
                  <a:pt x="389" y="498"/>
                  <a:pt x="389" y="469"/>
                </a:cubicBezTo>
                <a:cubicBezTo>
                  <a:pt x="389" y="440"/>
                  <a:pt x="413" y="416"/>
                  <a:pt x="442" y="416"/>
                </a:cubicBezTo>
                <a:cubicBezTo>
                  <a:pt x="471" y="416"/>
                  <a:pt x="495" y="440"/>
                  <a:pt x="495" y="469"/>
                </a:cubicBezTo>
                <a:cubicBezTo>
                  <a:pt x="495" y="498"/>
                  <a:pt x="471" y="522"/>
                  <a:pt x="442" y="522"/>
                </a:cubicBezTo>
                <a:close/>
                <a:moveTo>
                  <a:pt x="934" y="522"/>
                </a:moveTo>
                <a:cubicBezTo>
                  <a:pt x="904" y="522"/>
                  <a:pt x="881" y="498"/>
                  <a:pt x="881" y="469"/>
                </a:cubicBezTo>
                <a:cubicBezTo>
                  <a:pt x="881" y="440"/>
                  <a:pt x="904" y="416"/>
                  <a:pt x="934" y="416"/>
                </a:cubicBezTo>
                <a:cubicBezTo>
                  <a:pt x="963" y="416"/>
                  <a:pt x="986" y="440"/>
                  <a:pt x="986" y="469"/>
                </a:cubicBezTo>
                <a:cubicBezTo>
                  <a:pt x="986" y="498"/>
                  <a:pt x="963" y="522"/>
                  <a:pt x="934" y="522"/>
                </a:cubicBezTo>
                <a:close/>
                <a:moveTo>
                  <a:pt x="1015" y="213"/>
                </a:moveTo>
                <a:cubicBezTo>
                  <a:pt x="842" y="213"/>
                  <a:pt x="842" y="213"/>
                  <a:pt x="842" y="213"/>
                </a:cubicBezTo>
                <a:cubicBezTo>
                  <a:pt x="831" y="212"/>
                  <a:pt x="830" y="204"/>
                  <a:pt x="830" y="194"/>
                </a:cubicBezTo>
                <a:cubicBezTo>
                  <a:pt x="830" y="113"/>
                  <a:pt x="830" y="113"/>
                  <a:pt x="830" y="113"/>
                </a:cubicBezTo>
                <a:cubicBezTo>
                  <a:pt x="830" y="109"/>
                  <a:pt x="833" y="106"/>
                  <a:pt x="838" y="106"/>
                </a:cubicBezTo>
                <a:cubicBezTo>
                  <a:pt x="964" y="106"/>
                  <a:pt x="964" y="106"/>
                  <a:pt x="964" y="106"/>
                </a:cubicBezTo>
                <a:cubicBezTo>
                  <a:pt x="970" y="106"/>
                  <a:pt x="974" y="109"/>
                  <a:pt x="977" y="114"/>
                </a:cubicBezTo>
                <a:cubicBezTo>
                  <a:pt x="1022" y="203"/>
                  <a:pt x="1022" y="203"/>
                  <a:pt x="1022" y="203"/>
                </a:cubicBezTo>
                <a:cubicBezTo>
                  <a:pt x="1024" y="207"/>
                  <a:pt x="1023" y="212"/>
                  <a:pt x="1015" y="2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384" tIns="45692" rIns="91384" bIns="45692" numCol="1" anchor="t" anchorCtr="0" compatLnSpc="1">
            <a:prstTxWarp prst="textNoShape">
              <a:avLst/>
            </a:prstTxWarp>
          </a:bodyPr>
          <a:lstStyle/>
          <a:p>
            <a:pPr defTabSz="1218408">
              <a:defRPr/>
            </a:pPr>
            <a:endParaRPr lang="en-US" sz="1351" kern="0">
              <a:solidFill>
                <a:prstClr val="black"/>
              </a:solidFill>
            </a:endParaRPr>
          </a:p>
        </p:txBody>
      </p:sp>
      <p:sp>
        <p:nvSpPr>
          <p:cNvPr id="12" name="TextBox 67"/>
          <p:cNvSpPr txBox="1"/>
          <p:nvPr/>
        </p:nvSpPr>
        <p:spPr>
          <a:xfrm>
            <a:off x="597697" y="4873974"/>
            <a:ext cx="2763689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抽象需求，编排流程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搭建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JDOS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服务，保证可用性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测试先行，保证子流程健壮</a:t>
            </a:r>
            <a:endParaRPr lang="zh-CN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13" name="TextBox 68"/>
          <p:cNvSpPr txBox="1"/>
          <p:nvPr/>
        </p:nvSpPr>
        <p:spPr>
          <a:xfrm>
            <a:off x="776338" y="4297525"/>
            <a:ext cx="24328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构建</a:t>
            </a:r>
            <a:r>
              <a:rPr lang="en" altLang="zh-CN" sz="1600" b="1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hbase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自动分组流程</a:t>
            </a:r>
          </a:p>
        </p:txBody>
      </p:sp>
      <p:sp>
        <p:nvSpPr>
          <p:cNvPr id="15" name="TextBox 73"/>
          <p:cNvSpPr txBox="1"/>
          <p:nvPr/>
        </p:nvSpPr>
        <p:spPr>
          <a:xfrm>
            <a:off x="4295411" y="4873974"/>
            <a:ext cx="3000164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Hadoop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服务换包流程抽象落地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Hadoop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服务状态检查状态实现</a:t>
            </a:r>
            <a:endParaRPr lang="en-US" altLang="zh-CN" sz="1400" dirty="0">
              <a:solidFill>
                <a:prstClr val="black">
                  <a:lumMod val="50000"/>
                  <a:lumOff val="50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16" name="TextBox 74"/>
          <p:cNvSpPr txBox="1"/>
          <p:nvPr/>
        </p:nvSpPr>
        <p:spPr>
          <a:xfrm>
            <a:off x="4298168" y="4297525"/>
            <a:ext cx="2694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Hadoop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服务流程</a:t>
            </a: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JMR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迁移</a:t>
            </a:r>
            <a:endParaRPr lang="en-US" altLang="zh-CN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8" name="TextBox 76"/>
          <p:cNvSpPr txBox="1"/>
          <p:nvPr/>
        </p:nvSpPr>
        <p:spPr>
          <a:xfrm>
            <a:off x="8229600" y="4873974"/>
            <a:ext cx="3962400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巡检系统支持（小米监控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callback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机制）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北汽项目支持（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conductor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前后端部署）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JSM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系统支持（鲲鹏配置文件存储服务部署）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下线机器服务排查及停止</a:t>
            </a:r>
          </a:p>
        </p:txBody>
      </p:sp>
      <p:sp>
        <p:nvSpPr>
          <p:cNvPr id="19" name="TextBox 77"/>
          <p:cNvSpPr txBox="1"/>
          <p:nvPr/>
        </p:nvSpPr>
        <p:spPr>
          <a:xfrm>
            <a:off x="8960334" y="4297525"/>
            <a:ext cx="1334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600" b="1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sre</a:t>
            </a:r>
            <a:r>
              <a:rPr lang="zh-CN" altLang="en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运维</a:t>
            </a:r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</a:t>
            </a:r>
            <a:endParaRPr lang="en-US" altLang="zh-CN" sz="1599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4" name="TextBox 30">
            <a:extLst>
              <a:ext uri="{FF2B5EF4-FFF2-40B4-BE49-F238E27FC236}">
                <a16:creationId xmlns:a16="http://schemas.microsoft.com/office/drawing/2014/main" id="{4726F052-F96A-784A-9098-9EE5A04AF5A9}"/>
              </a:ext>
            </a:extLst>
          </p:cNvPr>
          <p:cNvSpPr txBox="1"/>
          <p:nvPr/>
        </p:nvSpPr>
        <p:spPr>
          <a:xfrm>
            <a:off x="4324350" y="339725"/>
            <a:ext cx="299656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sre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保障及运维自动化流程</a:t>
            </a:r>
          </a:p>
          <a:p>
            <a:pPr algn="ctr"/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Image 12" descr="Divider Right.png">
            <a:extLst>
              <a:ext uri="{FF2B5EF4-FFF2-40B4-BE49-F238E27FC236}">
                <a16:creationId xmlns:a16="http://schemas.microsoft.com/office/drawing/2014/main" id="{53B77BA7-E40C-7E4F-AB4A-494236519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9A81288A-D231-364B-A572-25FF256A1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7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/>
      <p:bldP spid="13" grpId="0"/>
      <p:bldP spid="15" grpId="0"/>
      <p:bldP spid="16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>
            <a:extLst>
              <a:ext uri="{FF2B5EF4-FFF2-40B4-BE49-F238E27FC236}">
                <a16:creationId xmlns:a16="http://schemas.microsoft.com/office/drawing/2014/main" id="{4AE284B6-DDBF-3F46-BDAA-8884B3B6E5E2}"/>
              </a:ext>
            </a:extLst>
          </p:cNvPr>
          <p:cNvSpPr/>
          <p:nvPr/>
        </p:nvSpPr>
        <p:spPr>
          <a:xfrm>
            <a:off x="6065949" y="4738018"/>
            <a:ext cx="5390087" cy="91054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B3E4D69-5F60-D44D-B1A2-9B7C6C8CF78D}"/>
              </a:ext>
            </a:extLst>
          </p:cNvPr>
          <p:cNvSpPr/>
          <p:nvPr/>
        </p:nvSpPr>
        <p:spPr>
          <a:xfrm>
            <a:off x="6056508" y="3808167"/>
            <a:ext cx="5399528" cy="8112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B4E4259-2CE7-594E-B4C3-A74B1680AFE9}"/>
              </a:ext>
            </a:extLst>
          </p:cNvPr>
          <p:cNvSpPr/>
          <p:nvPr/>
        </p:nvSpPr>
        <p:spPr>
          <a:xfrm>
            <a:off x="6059655" y="2947342"/>
            <a:ext cx="5399528" cy="8112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DCDC019-2026-104D-956F-02903F0377CC}"/>
              </a:ext>
            </a:extLst>
          </p:cNvPr>
          <p:cNvSpPr/>
          <p:nvPr/>
        </p:nvSpPr>
        <p:spPr>
          <a:xfrm>
            <a:off x="6065949" y="1891511"/>
            <a:ext cx="5393234" cy="99656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AFA2FBD-18B0-8244-BA73-A0CC9040C06C}"/>
              </a:ext>
            </a:extLst>
          </p:cNvPr>
          <p:cNvSpPr/>
          <p:nvPr/>
        </p:nvSpPr>
        <p:spPr>
          <a:xfrm>
            <a:off x="6846839" y="2279629"/>
            <a:ext cx="1899015" cy="3932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JMR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7C052166-86D1-3D48-A7EB-6A52735F6854}"/>
              </a:ext>
            </a:extLst>
          </p:cNvPr>
          <p:cNvSpPr/>
          <p:nvPr/>
        </p:nvSpPr>
        <p:spPr>
          <a:xfrm>
            <a:off x="9048490" y="2279629"/>
            <a:ext cx="1857399" cy="39329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CMDB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D4CAA47-2883-434F-85F9-7621BB719903}"/>
              </a:ext>
            </a:extLst>
          </p:cNvPr>
          <p:cNvSpPr/>
          <p:nvPr/>
        </p:nvSpPr>
        <p:spPr>
          <a:xfrm>
            <a:off x="6846840" y="4979514"/>
            <a:ext cx="4059049" cy="45824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HBase </a:t>
            </a:r>
            <a:r>
              <a:rPr kumimoji="1" lang="en" altLang="zh-CN" sz="12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5799C820-433C-154E-AFCF-FAF3641E40C2}"/>
              </a:ext>
            </a:extLst>
          </p:cNvPr>
          <p:cNvSpPr/>
          <p:nvPr/>
        </p:nvSpPr>
        <p:spPr>
          <a:xfrm>
            <a:off x="9205662" y="3988226"/>
            <a:ext cx="1700227" cy="3932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任务服务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438F046C-E7CE-954E-A34E-9DD36297934F}"/>
              </a:ext>
            </a:extLst>
          </p:cNvPr>
          <p:cNvSpPr/>
          <p:nvPr/>
        </p:nvSpPr>
        <p:spPr>
          <a:xfrm>
            <a:off x="6846840" y="3998414"/>
            <a:ext cx="2071793" cy="3932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Jdapollo</a:t>
            </a:r>
            <a:endParaRPr kumimoji="1" lang="zh-CN" altLang="en-US" sz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510687EE-3117-D34C-AEB8-F18853B372CF}"/>
              </a:ext>
            </a:extLst>
          </p:cNvPr>
          <p:cNvSpPr/>
          <p:nvPr/>
        </p:nvSpPr>
        <p:spPr>
          <a:xfrm>
            <a:off x="6846840" y="3126408"/>
            <a:ext cx="4059049" cy="39329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流程编排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6ED4E1C9-E439-7545-92FE-3725B2F69545}"/>
              </a:ext>
            </a:extLst>
          </p:cNvPr>
          <p:cNvSpPr txBox="1"/>
          <p:nvPr/>
        </p:nvSpPr>
        <p:spPr>
          <a:xfrm>
            <a:off x="6156776" y="3957472"/>
            <a:ext cx="369332" cy="45479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1C4A5C9C-4F95-3349-99E4-38BDA6ED5BCF}"/>
              </a:ext>
            </a:extLst>
          </p:cNvPr>
          <p:cNvSpPr txBox="1"/>
          <p:nvPr/>
        </p:nvSpPr>
        <p:spPr>
          <a:xfrm>
            <a:off x="6158768" y="2268298"/>
            <a:ext cx="369332" cy="4676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调度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E37AED58-C433-DD44-ABA2-134725727867}"/>
              </a:ext>
            </a:extLst>
          </p:cNvPr>
          <p:cNvSpPr txBox="1"/>
          <p:nvPr/>
        </p:nvSpPr>
        <p:spPr>
          <a:xfrm>
            <a:off x="6156776" y="3052106"/>
            <a:ext cx="369332" cy="4253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流程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5F05EC9-3178-F84C-9EA2-E4C6A9EB0B5F}"/>
              </a:ext>
            </a:extLst>
          </p:cNvPr>
          <p:cNvSpPr txBox="1"/>
          <p:nvPr/>
        </p:nvSpPr>
        <p:spPr>
          <a:xfrm>
            <a:off x="6156776" y="4858473"/>
            <a:ext cx="369332" cy="79008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底层服务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AE2357A0-978B-404E-A589-3E91BF672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188" y="-76028"/>
            <a:ext cx="1856232" cy="6858000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A12177D2-ED0F-3847-A0B4-22CD6C135DFD}"/>
              </a:ext>
            </a:extLst>
          </p:cNvPr>
          <p:cNvSpPr/>
          <p:nvPr/>
        </p:nvSpPr>
        <p:spPr>
          <a:xfrm>
            <a:off x="4790124" y="311065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文本占位符 1">
            <a:extLst>
              <a:ext uri="{FF2B5EF4-FFF2-40B4-BE49-F238E27FC236}">
                <a16:creationId xmlns:a16="http://schemas.microsoft.com/office/drawing/2014/main" id="{870C6CA2-9204-3345-AA9B-FD6B4390F71F}"/>
              </a:ext>
            </a:extLst>
          </p:cNvPr>
          <p:cNvSpPr txBox="1">
            <a:spLocks/>
          </p:cNvSpPr>
          <p:nvPr/>
        </p:nvSpPr>
        <p:spPr>
          <a:xfrm>
            <a:off x="6341442" y="779514"/>
            <a:ext cx="3892740" cy="83084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err="1"/>
              <a:t>Hbase</a:t>
            </a:r>
            <a:r>
              <a:rPr lang="zh-CN" altLang="en-US" sz="2800" dirty="0"/>
              <a:t>分组移动</a:t>
            </a:r>
            <a:r>
              <a:rPr lang="zh-CN" altLang="en-US" sz="2800" dirty="0">
                <a:sym typeface="+mn-ea"/>
              </a:rPr>
              <a:t>自动化</a:t>
            </a:r>
            <a:endParaRPr lang="en-US" altLang="zh-CN" sz="2800" dirty="0">
              <a:sym typeface="+mn-ea"/>
            </a:endParaRPr>
          </a:p>
          <a:p>
            <a:endParaRPr lang="zh-CN" altLang="en-US" sz="2800" dirty="0"/>
          </a:p>
        </p:txBody>
      </p:sp>
      <p:sp>
        <p:nvSpPr>
          <p:cNvPr id="76" name="文本占位符 1">
            <a:extLst>
              <a:ext uri="{FF2B5EF4-FFF2-40B4-BE49-F238E27FC236}">
                <a16:creationId xmlns:a16="http://schemas.microsoft.com/office/drawing/2014/main" id="{518C7822-08E5-DF4B-BAE3-8F9D691573F8}"/>
              </a:ext>
            </a:extLst>
          </p:cNvPr>
          <p:cNvSpPr txBox="1">
            <a:spLocks/>
          </p:cNvSpPr>
          <p:nvPr/>
        </p:nvSpPr>
        <p:spPr>
          <a:xfrm>
            <a:off x="553440" y="935079"/>
            <a:ext cx="3075616" cy="166869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方案：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编排流程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设计系统</a:t>
            </a:r>
          </a:p>
        </p:txBody>
      </p:sp>
      <p:sp>
        <p:nvSpPr>
          <p:cNvPr id="77" name="文本占位符 1">
            <a:extLst>
              <a:ext uri="{FF2B5EF4-FFF2-40B4-BE49-F238E27FC236}">
                <a16:creationId xmlns:a16="http://schemas.microsoft.com/office/drawing/2014/main" id="{6A0BA9FF-BF22-9947-83BB-7A0ADC645D42}"/>
              </a:ext>
            </a:extLst>
          </p:cNvPr>
          <p:cNvSpPr txBox="1">
            <a:spLocks/>
          </p:cNvSpPr>
          <p:nvPr/>
        </p:nvSpPr>
        <p:spPr>
          <a:xfrm>
            <a:off x="553440" y="3645853"/>
            <a:ext cx="6783712" cy="166869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收益：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高质量完成，避免失误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高效实现，效率提升</a:t>
            </a:r>
            <a:r>
              <a:rPr lang="en-US" altLang="zh-CN" sz="1600" dirty="0"/>
              <a:t>300%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规范引入，反向赋能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DA9DC00A-610C-1F47-A598-648AD160C31D}"/>
              </a:ext>
            </a:extLst>
          </p:cNvPr>
          <p:cNvCxnSpPr>
            <a:cxnSpLocks/>
          </p:cNvCxnSpPr>
          <p:nvPr/>
        </p:nvCxnSpPr>
        <p:spPr>
          <a:xfrm flipV="1">
            <a:off x="379379" y="2947342"/>
            <a:ext cx="2373549" cy="1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546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BF2AB11-C8A8-BA46-A7B9-49A83479F25C}"/>
              </a:ext>
            </a:extLst>
          </p:cNvPr>
          <p:cNvGrpSpPr/>
          <p:nvPr/>
        </p:nvGrpSpPr>
        <p:grpSpPr>
          <a:xfrm>
            <a:off x="119789" y="2526846"/>
            <a:ext cx="2737892" cy="2615611"/>
            <a:chOff x="3731622" y="1160192"/>
            <a:chExt cx="2713479" cy="2592289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864BBE7-7535-1A46-BBB8-06664FFB252C}"/>
                </a:ext>
              </a:extLst>
            </p:cNvPr>
            <p:cNvGrpSpPr/>
            <p:nvPr/>
          </p:nvGrpSpPr>
          <p:grpSpPr>
            <a:xfrm>
              <a:off x="3852813" y="1160192"/>
              <a:ext cx="2592288" cy="2592289"/>
              <a:chOff x="3091333" y="1182834"/>
              <a:chExt cx="3298687" cy="3298688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7ECF0C7-B0E8-C046-ABC9-EF403B58A411}"/>
                  </a:ext>
                </a:extLst>
              </p:cNvPr>
              <p:cNvSpPr/>
              <p:nvPr/>
            </p:nvSpPr>
            <p:spPr>
              <a:xfrm>
                <a:off x="3453163" y="1539455"/>
                <a:ext cx="2585448" cy="25854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372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383" b="0" i="0" u="none" strike="noStrike" kern="1200" cap="none" spc="0" normalizeH="0" baseline="0" noProof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79A1E51-F9BE-DD45-90B4-1D28BF2F0A51}"/>
                  </a:ext>
                </a:extLst>
              </p:cNvPr>
              <p:cNvGrpSpPr/>
              <p:nvPr/>
            </p:nvGrpSpPr>
            <p:grpSpPr>
              <a:xfrm>
                <a:off x="3091333" y="1182834"/>
                <a:ext cx="3298687" cy="3298688"/>
                <a:chOff x="2555776" y="915566"/>
                <a:chExt cx="1944216" cy="1944216"/>
              </a:xfrm>
              <a:effectLst>
                <a:outerShdw blurRad="63500" dist="50800" dir="8100000" algn="tr" rotWithShape="0">
                  <a:prstClr val="black">
                    <a:alpha val="35000"/>
                  </a:prstClr>
                </a:outerShdw>
              </a:effectLst>
            </p:grpSpPr>
            <p:sp>
              <p:nvSpPr>
                <p:cNvPr id="24" name="同心圆 37">
                  <a:extLst>
                    <a:ext uri="{FF2B5EF4-FFF2-40B4-BE49-F238E27FC236}">
                      <a16:creationId xmlns:a16="http://schemas.microsoft.com/office/drawing/2014/main" id="{AA948C56-DA09-E04C-B184-0D3C6A4F96EB}"/>
                    </a:ext>
                  </a:extLst>
                </p:cNvPr>
                <p:cNvSpPr/>
                <p:nvPr/>
              </p:nvSpPr>
              <p:spPr>
                <a:xfrm>
                  <a:off x="2555776" y="915566"/>
                  <a:ext cx="1944216" cy="1944216"/>
                </a:xfrm>
                <a:prstGeom prst="donut">
                  <a:avLst>
                    <a:gd name="adj" fmla="val 10097"/>
                  </a:avLst>
                </a:prstGeom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1"/>
                  <a:tileRect/>
                </a:gra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372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383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25" name="同心圆 38">
                  <a:extLst>
                    <a:ext uri="{FF2B5EF4-FFF2-40B4-BE49-F238E27FC236}">
                      <a16:creationId xmlns:a16="http://schemas.microsoft.com/office/drawing/2014/main" id="{EC6EDC8F-D49A-1742-B16B-FAF86251D84A}"/>
                    </a:ext>
                  </a:extLst>
                </p:cNvPr>
                <p:cNvSpPr/>
                <p:nvPr/>
              </p:nvSpPr>
              <p:spPr>
                <a:xfrm>
                  <a:off x="2614636" y="974427"/>
                  <a:ext cx="1826499" cy="1826497"/>
                </a:xfrm>
                <a:prstGeom prst="donut">
                  <a:avLst>
                    <a:gd name="adj" fmla="val 8132"/>
                  </a:avLst>
                </a:prstGeom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6200000" scaled="1"/>
                  <a:tileRect/>
                </a:gra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372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2383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35E9BE5-BE65-034F-B17E-DE10B2DCFF73}"/>
                </a:ext>
              </a:extLst>
            </p:cNvPr>
            <p:cNvSpPr/>
            <p:nvPr/>
          </p:nvSpPr>
          <p:spPr>
            <a:xfrm>
              <a:off x="3731622" y="2208625"/>
              <a:ext cx="2713479" cy="495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1213722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The</a:t>
              </a:r>
              <a:r>
                <a:rPr kumimoji="0" lang="zh-CN" altLang="en-US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 </a:t>
              </a:r>
              <a:r>
                <a:rPr kumimoji="0" lang="en-US" altLang="zh-CN" sz="2257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Pain</a:t>
              </a:r>
              <a:endParaRPr kumimoji="0" lang="zh-CN" altLang="en-US" sz="2257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30" name="圆角矩形 5">
            <a:extLst>
              <a:ext uri="{FF2B5EF4-FFF2-40B4-BE49-F238E27FC236}">
                <a16:creationId xmlns:a16="http://schemas.microsoft.com/office/drawing/2014/main" id="{EBAD19C2-DA38-5543-826B-25B31472094B}"/>
              </a:ext>
            </a:extLst>
          </p:cNvPr>
          <p:cNvSpPr/>
          <p:nvPr/>
        </p:nvSpPr>
        <p:spPr bwMode="auto">
          <a:xfrm>
            <a:off x="5131776" y="4757887"/>
            <a:ext cx="4095745" cy="713869"/>
          </a:xfrm>
          <a:custGeom>
            <a:avLst/>
            <a:gdLst/>
            <a:ahLst/>
            <a:cxnLst/>
            <a:rect l="l" t="t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1" name="圆角矩形 5">
            <a:extLst>
              <a:ext uri="{FF2B5EF4-FFF2-40B4-BE49-F238E27FC236}">
                <a16:creationId xmlns:a16="http://schemas.microsoft.com/office/drawing/2014/main" id="{30D1A285-0E08-034C-8E34-16B2C36FDB28}"/>
              </a:ext>
            </a:extLst>
          </p:cNvPr>
          <p:cNvSpPr/>
          <p:nvPr/>
        </p:nvSpPr>
        <p:spPr bwMode="auto">
          <a:xfrm>
            <a:off x="5131776" y="1638603"/>
            <a:ext cx="4095745" cy="713869"/>
          </a:xfrm>
          <a:custGeom>
            <a:avLst/>
            <a:gdLst/>
            <a:ahLst/>
            <a:cxnLst/>
            <a:rect l="l" t="t" r="r" b="b"/>
            <a:pathLst>
              <a:path w="3265930" h="569236">
                <a:moveTo>
                  <a:pt x="0" y="0"/>
                </a:moveTo>
                <a:lnTo>
                  <a:pt x="2981312" y="0"/>
                </a:lnTo>
                <a:cubicBezTo>
                  <a:pt x="3138502" y="0"/>
                  <a:pt x="3265930" y="127428"/>
                  <a:pt x="3265930" y="284618"/>
                </a:cubicBezTo>
                <a:cubicBezTo>
                  <a:pt x="3265930" y="441808"/>
                  <a:pt x="3138502" y="569236"/>
                  <a:pt x="2981312" y="569236"/>
                </a:cubicBezTo>
                <a:lnTo>
                  <a:pt x="0" y="569236"/>
                </a:lnTo>
                <a:close/>
              </a:path>
            </a:pathLst>
          </a:cu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2" name="TextBox 27">
            <a:extLst>
              <a:ext uri="{FF2B5EF4-FFF2-40B4-BE49-F238E27FC236}">
                <a16:creationId xmlns:a16="http://schemas.microsoft.com/office/drawing/2014/main" id="{DB0A02B0-267F-9C44-99E5-746B56E528C3}"/>
              </a:ext>
            </a:extLst>
          </p:cNvPr>
          <p:cNvSpPr txBox="1"/>
          <p:nvPr/>
        </p:nvSpPr>
        <p:spPr>
          <a:xfrm>
            <a:off x="5938088" y="1744653"/>
            <a:ext cx="1795684" cy="478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508" b="0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负责人缺失</a:t>
            </a:r>
          </a:p>
        </p:txBody>
      </p:sp>
      <p:sp>
        <p:nvSpPr>
          <p:cNvPr id="33" name="空心弧 32">
            <a:extLst>
              <a:ext uri="{FF2B5EF4-FFF2-40B4-BE49-F238E27FC236}">
                <a16:creationId xmlns:a16="http://schemas.microsoft.com/office/drawing/2014/main" id="{0C361AAC-8ABA-254F-8904-378963C53472}"/>
              </a:ext>
            </a:extLst>
          </p:cNvPr>
          <p:cNvSpPr/>
          <p:nvPr/>
        </p:nvSpPr>
        <p:spPr bwMode="auto">
          <a:xfrm flipV="1">
            <a:off x="2122627" y="1079663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4" name="空心弧 33">
            <a:extLst>
              <a:ext uri="{FF2B5EF4-FFF2-40B4-BE49-F238E27FC236}">
                <a16:creationId xmlns:a16="http://schemas.microsoft.com/office/drawing/2014/main" id="{D08DA5BA-7D22-5E4F-BFEB-B96F06B13030}"/>
              </a:ext>
            </a:extLst>
          </p:cNvPr>
          <p:cNvSpPr/>
          <p:nvPr/>
        </p:nvSpPr>
        <p:spPr bwMode="auto">
          <a:xfrm rot="10800000" flipV="1">
            <a:off x="3592735" y="1406567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5" name="空心弧 34">
            <a:extLst>
              <a:ext uri="{FF2B5EF4-FFF2-40B4-BE49-F238E27FC236}">
                <a16:creationId xmlns:a16="http://schemas.microsoft.com/office/drawing/2014/main" id="{52785C37-4970-7547-AD6F-AC90D6847F9D}"/>
              </a:ext>
            </a:extLst>
          </p:cNvPr>
          <p:cNvSpPr/>
          <p:nvPr/>
        </p:nvSpPr>
        <p:spPr bwMode="auto">
          <a:xfrm rot="4631022" flipV="1">
            <a:off x="3635180" y="2925728"/>
            <a:ext cx="1831752" cy="1831752"/>
          </a:xfrm>
          <a:prstGeom prst="blockArc">
            <a:avLst>
              <a:gd name="adj1" fmla="val 10168821"/>
              <a:gd name="adj2" fmla="val 20860726"/>
              <a:gd name="adj3" fmla="val 17514"/>
            </a:avLst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6" name="空心弧 35">
            <a:extLst>
              <a:ext uri="{FF2B5EF4-FFF2-40B4-BE49-F238E27FC236}">
                <a16:creationId xmlns:a16="http://schemas.microsoft.com/office/drawing/2014/main" id="{68C6BB66-DF05-024E-898D-7C2E595C5369}"/>
              </a:ext>
            </a:extLst>
          </p:cNvPr>
          <p:cNvSpPr/>
          <p:nvPr/>
        </p:nvSpPr>
        <p:spPr bwMode="auto">
          <a:xfrm>
            <a:off x="2149393" y="4757888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7" name="空心弧 36">
            <a:extLst>
              <a:ext uri="{FF2B5EF4-FFF2-40B4-BE49-F238E27FC236}">
                <a16:creationId xmlns:a16="http://schemas.microsoft.com/office/drawing/2014/main" id="{84AC13AB-8FF0-6347-92F1-5CB32DB8EA13}"/>
              </a:ext>
            </a:extLst>
          </p:cNvPr>
          <p:cNvSpPr/>
          <p:nvPr/>
        </p:nvSpPr>
        <p:spPr bwMode="auto">
          <a:xfrm rot="10800000">
            <a:off x="3619501" y="4430983"/>
            <a:ext cx="1831752" cy="1831752"/>
          </a:xfrm>
          <a:prstGeom prst="blockArc">
            <a:avLst>
              <a:gd name="adj1" fmla="val 5423681"/>
              <a:gd name="adj2" fmla="val 20860726"/>
              <a:gd name="adj3" fmla="val 17514"/>
            </a:avLst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14673" tIns="57336" rIns="114673" bIns="57336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14675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257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宋体" pitchFamily="2" charset="-122"/>
              <a:cs typeface="+mn-cs"/>
            </a:endParaRPr>
          </a:p>
        </p:txBody>
      </p:sp>
      <p:sp>
        <p:nvSpPr>
          <p:cNvPr id="38" name="TextBox 33">
            <a:extLst>
              <a:ext uri="{FF2B5EF4-FFF2-40B4-BE49-F238E27FC236}">
                <a16:creationId xmlns:a16="http://schemas.microsoft.com/office/drawing/2014/main" id="{3E9D7884-C9E3-AC41-A1D0-991586C45247}"/>
              </a:ext>
            </a:extLst>
          </p:cNvPr>
          <p:cNvSpPr txBox="1"/>
          <p:nvPr/>
        </p:nvSpPr>
        <p:spPr>
          <a:xfrm>
            <a:off x="4210513" y="1889553"/>
            <a:ext cx="668773" cy="864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016" b="1" i="0" u="none" strike="noStrike" kern="1200" cap="none" spc="0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</a:t>
            </a:r>
            <a:endParaRPr kumimoji="0" lang="zh-CN" altLang="en-US" sz="5016" b="1" i="0" u="none" strike="noStrike" kern="1200" cap="none" spc="0" normalizeH="0" baseline="0" noProof="0" dirty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9" name="TextBox 34">
            <a:extLst>
              <a:ext uri="{FF2B5EF4-FFF2-40B4-BE49-F238E27FC236}">
                <a16:creationId xmlns:a16="http://schemas.microsoft.com/office/drawing/2014/main" id="{6A03CC89-5176-D642-8DD9-07B25C3AB60B}"/>
              </a:ext>
            </a:extLst>
          </p:cNvPr>
          <p:cNvSpPr txBox="1"/>
          <p:nvPr/>
        </p:nvSpPr>
        <p:spPr>
          <a:xfrm>
            <a:off x="4210513" y="4918982"/>
            <a:ext cx="623889" cy="864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016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</a:t>
            </a:r>
            <a:endParaRPr kumimoji="0" lang="zh-CN" altLang="en-US" sz="5016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0" name="TextBox 35">
            <a:extLst>
              <a:ext uri="{FF2B5EF4-FFF2-40B4-BE49-F238E27FC236}">
                <a16:creationId xmlns:a16="http://schemas.microsoft.com/office/drawing/2014/main" id="{604A1457-E87F-D944-867A-1D3B6D1B79FF}"/>
              </a:ext>
            </a:extLst>
          </p:cNvPr>
          <p:cNvSpPr txBox="1"/>
          <p:nvPr/>
        </p:nvSpPr>
        <p:spPr>
          <a:xfrm>
            <a:off x="5631180" y="2468783"/>
            <a:ext cx="5325135" cy="449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6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作业无人维护、队列权限无负责人</a:t>
            </a:r>
          </a:p>
        </p:txBody>
      </p:sp>
      <p:sp>
        <p:nvSpPr>
          <p:cNvPr id="41" name="TextBox 36">
            <a:extLst>
              <a:ext uri="{FF2B5EF4-FFF2-40B4-BE49-F238E27FC236}">
                <a16:creationId xmlns:a16="http://schemas.microsoft.com/office/drawing/2014/main" id="{82153C40-4531-B242-853A-9C68F11AD177}"/>
              </a:ext>
            </a:extLst>
          </p:cNvPr>
          <p:cNvSpPr txBox="1"/>
          <p:nvPr/>
        </p:nvSpPr>
        <p:spPr>
          <a:xfrm>
            <a:off x="5647279" y="5443802"/>
            <a:ext cx="5415439" cy="85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defRPr>
            </a:lvl1pPr>
          </a:lstStyle>
          <a:p>
            <a:pPr marL="0" marR="0" lvl="0" indent="0" algn="l" defTabSz="121372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6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各产品线业务不同，交接项不同，没有统一的管控入口。</a:t>
            </a:r>
          </a:p>
        </p:txBody>
      </p:sp>
      <p:sp>
        <p:nvSpPr>
          <p:cNvPr id="42" name="TextBox 37">
            <a:extLst>
              <a:ext uri="{FF2B5EF4-FFF2-40B4-BE49-F238E27FC236}">
                <a16:creationId xmlns:a16="http://schemas.microsoft.com/office/drawing/2014/main" id="{356CC760-E3E8-8842-86C6-232BAFCDA30F}"/>
              </a:ext>
            </a:extLst>
          </p:cNvPr>
          <p:cNvSpPr txBox="1"/>
          <p:nvPr/>
        </p:nvSpPr>
        <p:spPr>
          <a:xfrm>
            <a:off x="5734049" y="4902272"/>
            <a:ext cx="3406702" cy="478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37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508" b="0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没有统一权限汇总入口</a:t>
            </a:r>
          </a:p>
        </p:txBody>
      </p:sp>
    </p:spTree>
    <p:extLst>
      <p:ext uri="{BB962C8B-B14F-4D97-AF65-F5344CB8AC3E}">
        <p14:creationId xmlns:p14="http://schemas.microsoft.com/office/powerpoint/2010/main" val="1176502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8910066" y="2770424"/>
            <a:ext cx="250343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动态配置，全配置化管理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异步操作，全自动化流程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9176510" y="2311516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架构抽象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255360-0D25-0049-AA20-1D864010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9" y="1805967"/>
            <a:ext cx="9057632" cy="491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63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47" name="TextBox 20">
            <a:extLst>
              <a:ext uri="{FF2B5EF4-FFF2-40B4-BE49-F238E27FC236}">
                <a16:creationId xmlns:a16="http://schemas.microsoft.com/office/drawing/2014/main" id="{AE0EF1C4-597D-9244-AA41-D9F06269B353}"/>
              </a:ext>
            </a:extLst>
          </p:cNvPr>
          <p:cNvSpPr txBox="1"/>
          <p:nvPr/>
        </p:nvSpPr>
        <p:spPr>
          <a:xfrm>
            <a:off x="596387" y="1685414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持续支撑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48" name="TextBox 21">
            <a:extLst>
              <a:ext uri="{FF2B5EF4-FFF2-40B4-BE49-F238E27FC236}">
                <a16:creationId xmlns:a16="http://schemas.microsoft.com/office/drawing/2014/main" id="{2DAFFB3A-F144-424A-9446-D7B58C6F76A2}"/>
              </a:ext>
            </a:extLst>
          </p:cNvPr>
          <p:cNvSpPr txBox="1"/>
          <p:nvPr/>
        </p:nvSpPr>
        <p:spPr>
          <a:xfrm>
            <a:off x="596387" y="2321435"/>
            <a:ext cx="4133268" cy="1156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已整合</a:t>
            </a:r>
            <a:r>
              <a:rPr lang="en-US" altLang="zh-CN" sz="16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下属所有子产品线交接业务，目前已整合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个产品线（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个已上线，</a:t>
            </a:r>
            <a:r>
              <a:rPr lang="en-US" altLang="zh-CN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个待上线）</a:t>
            </a:r>
            <a:endParaRPr lang="en-US" altLang="zh-CN" sz="16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CBCB643-C128-0744-8404-C934BA4266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10" y="946150"/>
            <a:ext cx="5762734" cy="548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62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对接离职系统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8910066" y="2160824"/>
            <a:ext cx="2503433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qps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tps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统计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通过白名单机制保护下游产品线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9176510" y="1701916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持续优化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BA15BAD-3949-9C44-AB90-4655E8FCA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22" y="2770424"/>
            <a:ext cx="8208579" cy="171823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58D87E0-9116-3445-ABF1-B0516F20C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642" y="4488660"/>
            <a:ext cx="8274859" cy="13128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26B533-C262-474C-A9BA-BADC22998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42" y="5952747"/>
            <a:ext cx="8274859" cy="71068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D8F1EA4-6D41-4C4A-B78A-D1983F0BA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600" y="958665"/>
            <a:ext cx="4790937" cy="1590312"/>
          </a:xfrm>
          <a:prstGeom prst="rect">
            <a:avLst/>
          </a:prstGeom>
        </p:spPr>
      </p:pic>
      <p:sp>
        <p:nvSpPr>
          <p:cNvPr id="14" name="TextBox 20">
            <a:extLst>
              <a:ext uri="{FF2B5EF4-FFF2-40B4-BE49-F238E27FC236}">
                <a16:creationId xmlns:a16="http://schemas.microsoft.com/office/drawing/2014/main" id="{084BFE40-7E14-D241-A3D7-AF6AEF41B334}"/>
              </a:ext>
            </a:extLst>
          </p:cNvPr>
          <p:cNvSpPr txBox="1"/>
          <p:nvPr/>
        </p:nvSpPr>
        <p:spPr>
          <a:xfrm>
            <a:off x="9176506" y="3643474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核心价值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68A9AAE9-6178-AF4F-B23A-46FCB78A6040}"/>
              </a:ext>
            </a:extLst>
          </p:cNvPr>
          <p:cNvSpPr txBox="1"/>
          <p:nvPr/>
        </p:nvSpPr>
        <p:spPr>
          <a:xfrm>
            <a:off x="8910066" y="4102382"/>
            <a:ext cx="3019171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统一权限交接入口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整合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下属所有子产品线交接业务，目前已整合</a:t>
            </a:r>
            <a:r>
              <a:rPr lang="en-US" altLang="zh-CN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个产品线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简化了</a:t>
            </a:r>
            <a:r>
              <a:rPr lang="en-US" altLang="zh-CN" sz="14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离职人员交接流程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异动能力支持</a:t>
            </a:r>
            <a:endParaRPr lang="en-US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5975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OPA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权限架构调研</a:t>
            </a:r>
          </a:p>
        </p:txBody>
      </p:sp>
      <p:pic>
        <p:nvPicPr>
          <p:cNvPr id="27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28" name="Image 12" descr="Divider 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9" name="TextBox 21">
            <a:extLst>
              <a:ext uri="{FF2B5EF4-FFF2-40B4-BE49-F238E27FC236}">
                <a16:creationId xmlns:a16="http://schemas.microsoft.com/office/drawing/2014/main" id="{815B4B4D-B4DF-3344-B71A-F1F3D4887D05}"/>
              </a:ext>
            </a:extLst>
          </p:cNvPr>
          <p:cNvSpPr txBox="1"/>
          <p:nvPr/>
        </p:nvSpPr>
        <p:spPr>
          <a:xfrm>
            <a:off x="2143650" y="5235943"/>
            <a:ext cx="2503433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同步策略方案调研</a:t>
            </a:r>
            <a:r>
              <a:rPr lang="en-US" altLang="zh-CN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待生产实现及落地</a:t>
            </a:r>
            <a:endParaRPr lang="en-US" altLang="zh-CN" sz="14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0">
            <a:extLst>
              <a:ext uri="{FF2B5EF4-FFF2-40B4-BE49-F238E27FC236}">
                <a16:creationId xmlns:a16="http://schemas.microsoft.com/office/drawing/2014/main" id="{0EB51249-2DDA-9D47-96F6-303FD0948A11}"/>
              </a:ext>
            </a:extLst>
          </p:cNvPr>
          <p:cNvSpPr txBox="1"/>
          <p:nvPr/>
        </p:nvSpPr>
        <p:spPr>
          <a:xfrm>
            <a:off x="347820" y="5235943"/>
            <a:ext cx="1970551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同步策略调研</a:t>
            </a:r>
            <a:endParaRPr lang="en-US" altLang="zh-CN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2BB1A62-64BB-784E-8BEC-BD5E43C9D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9415"/>
            <a:ext cx="9659007" cy="381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066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34"/>
          <p:cNvSpPr>
            <a:spLocks/>
          </p:cNvSpPr>
          <p:nvPr/>
        </p:nvSpPr>
        <p:spPr bwMode="auto">
          <a:xfrm>
            <a:off x="4923976" y="4255806"/>
            <a:ext cx="2342097" cy="1547703"/>
          </a:xfrm>
          <a:custGeom>
            <a:avLst/>
            <a:gdLst>
              <a:gd name="T0" fmla="*/ 251 w 280"/>
              <a:gd name="T1" fmla="*/ 45 h 185"/>
              <a:gd name="T2" fmla="*/ 117 w 280"/>
              <a:gd name="T3" fmla="*/ 45 h 185"/>
              <a:gd name="T4" fmla="*/ 110 w 280"/>
              <a:gd name="T5" fmla="*/ 35 h 185"/>
              <a:gd name="T6" fmla="*/ 113 w 280"/>
              <a:gd name="T7" fmla="*/ 25 h 185"/>
              <a:gd name="T8" fmla="*/ 89 w 280"/>
              <a:gd name="T9" fmla="*/ 0 h 185"/>
              <a:gd name="T10" fmla="*/ 64 w 280"/>
              <a:gd name="T11" fmla="*/ 24 h 185"/>
              <a:gd name="T12" fmla="*/ 66 w 280"/>
              <a:gd name="T13" fmla="*/ 35 h 185"/>
              <a:gd name="T14" fmla="*/ 60 w 280"/>
              <a:gd name="T15" fmla="*/ 45 h 185"/>
              <a:gd name="T16" fmla="*/ 28 w 280"/>
              <a:gd name="T17" fmla="*/ 45 h 185"/>
              <a:gd name="T18" fmla="*/ 4 w 280"/>
              <a:gd name="T19" fmla="*/ 76 h 185"/>
              <a:gd name="T20" fmla="*/ 140 w 280"/>
              <a:gd name="T21" fmla="*/ 185 h 185"/>
              <a:gd name="T22" fmla="*/ 276 w 280"/>
              <a:gd name="T23" fmla="*/ 76 h 185"/>
              <a:gd name="T24" fmla="*/ 251 w 280"/>
              <a:gd name="T25" fmla="*/ 4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0" h="185">
                <a:moveTo>
                  <a:pt x="251" y="45"/>
                </a:moveTo>
                <a:cubicBezTo>
                  <a:pt x="117" y="45"/>
                  <a:pt x="117" y="45"/>
                  <a:pt x="117" y="45"/>
                </a:cubicBezTo>
                <a:cubicBezTo>
                  <a:pt x="111" y="45"/>
                  <a:pt x="108" y="40"/>
                  <a:pt x="110" y="35"/>
                </a:cubicBezTo>
                <a:cubicBezTo>
                  <a:pt x="112" y="32"/>
                  <a:pt x="113" y="28"/>
                  <a:pt x="113" y="25"/>
                </a:cubicBezTo>
                <a:cubicBezTo>
                  <a:pt x="113" y="12"/>
                  <a:pt x="102" y="0"/>
                  <a:pt x="89" y="0"/>
                </a:cubicBezTo>
                <a:cubicBezTo>
                  <a:pt x="75" y="0"/>
                  <a:pt x="64" y="11"/>
                  <a:pt x="64" y="24"/>
                </a:cubicBezTo>
                <a:cubicBezTo>
                  <a:pt x="64" y="28"/>
                  <a:pt x="65" y="32"/>
                  <a:pt x="66" y="35"/>
                </a:cubicBezTo>
                <a:cubicBezTo>
                  <a:pt x="69" y="40"/>
                  <a:pt x="66" y="45"/>
                  <a:pt x="60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12" y="45"/>
                  <a:pt x="0" y="60"/>
                  <a:pt x="4" y="76"/>
                </a:cubicBezTo>
                <a:cubicBezTo>
                  <a:pt x="18" y="139"/>
                  <a:pt x="73" y="185"/>
                  <a:pt x="140" y="185"/>
                </a:cubicBezTo>
                <a:cubicBezTo>
                  <a:pt x="206" y="185"/>
                  <a:pt x="262" y="139"/>
                  <a:pt x="276" y="76"/>
                </a:cubicBezTo>
                <a:cubicBezTo>
                  <a:pt x="280" y="60"/>
                  <a:pt x="268" y="45"/>
                  <a:pt x="251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769242" y="3586635"/>
            <a:ext cx="342412" cy="342413"/>
            <a:chOff x="4326855" y="2690011"/>
            <a:chExt cx="256888" cy="256889"/>
          </a:xfrm>
        </p:grpSpPr>
        <p:sp>
          <p:nvSpPr>
            <p:cNvPr id="11" name="Oval 735"/>
            <p:cNvSpPr>
              <a:spLocks noChangeArrowheads="1"/>
            </p:cNvSpPr>
            <p:nvPr/>
          </p:nvSpPr>
          <p:spPr bwMode="auto">
            <a:xfrm>
              <a:off x="4326855" y="2690011"/>
              <a:ext cx="256888" cy="25688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Freeform 736"/>
            <p:cNvSpPr>
              <a:spLocks/>
            </p:cNvSpPr>
            <p:nvPr/>
          </p:nvSpPr>
          <p:spPr bwMode="auto">
            <a:xfrm>
              <a:off x="4464841" y="2722306"/>
              <a:ext cx="107159" cy="124775"/>
            </a:xfrm>
            <a:custGeom>
              <a:avLst/>
              <a:gdLst>
                <a:gd name="T0" fmla="*/ 0 w 17"/>
                <a:gd name="T1" fmla="*/ 0 h 20"/>
                <a:gd name="T2" fmla="*/ 13 w 17"/>
                <a:gd name="T3" fmla="*/ 20 h 20"/>
                <a:gd name="T4" fmla="*/ 0 w 17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0">
                  <a:moveTo>
                    <a:pt x="0" y="0"/>
                  </a:moveTo>
                  <a:cubicBezTo>
                    <a:pt x="0" y="0"/>
                    <a:pt x="17" y="3"/>
                    <a:pt x="13" y="20"/>
                  </a:cubicBezTo>
                  <a:cubicBezTo>
                    <a:pt x="13" y="20"/>
                    <a:pt x="9" y="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3" name="Freeform 737"/>
          <p:cNvSpPr>
            <a:spLocks/>
          </p:cNvSpPr>
          <p:nvPr/>
        </p:nvSpPr>
        <p:spPr bwMode="auto">
          <a:xfrm>
            <a:off x="5710544" y="4314505"/>
            <a:ext cx="142835" cy="158488"/>
          </a:xfrm>
          <a:custGeom>
            <a:avLst/>
            <a:gdLst>
              <a:gd name="T0" fmla="*/ 0 w 17"/>
              <a:gd name="T1" fmla="*/ 0 h 19"/>
              <a:gd name="T2" fmla="*/ 12 w 17"/>
              <a:gd name="T3" fmla="*/ 19 h 19"/>
              <a:gd name="T4" fmla="*/ 0 w 17"/>
              <a:gd name="T5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" h="19">
                <a:moveTo>
                  <a:pt x="0" y="0"/>
                </a:moveTo>
                <a:cubicBezTo>
                  <a:pt x="0" y="0"/>
                  <a:pt x="17" y="3"/>
                  <a:pt x="12" y="19"/>
                </a:cubicBezTo>
                <a:cubicBezTo>
                  <a:pt x="12" y="19"/>
                  <a:pt x="8" y="6"/>
                  <a:pt x="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Freeform 738"/>
          <p:cNvSpPr>
            <a:spLocks/>
          </p:cNvSpPr>
          <p:nvPr/>
        </p:nvSpPr>
        <p:spPr bwMode="auto">
          <a:xfrm>
            <a:off x="6305363" y="1655429"/>
            <a:ext cx="500900" cy="1639664"/>
          </a:xfrm>
          <a:custGeom>
            <a:avLst/>
            <a:gdLst>
              <a:gd name="T0" fmla="*/ 16 w 60"/>
              <a:gd name="T1" fmla="*/ 196 h 196"/>
              <a:gd name="T2" fmla="*/ 0 w 60"/>
              <a:gd name="T3" fmla="*/ 180 h 196"/>
              <a:gd name="T4" fmla="*/ 0 w 60"/>
              <a:gd name="T5" fmla="*/ 15 h 196"/>
              <a:gd name="T6" fmla="*/ 16 w 60"/>
              <a:gd name="T7" fmla="*/ 0 h 196"/>
              <a:gd name="T8" fmla="*/ 45 w 60"/>
              <a:gd name="T9" fmla="*/ 0 h 196"/>
              <a:gd name="T10" fmla="*/ 60 w 60"/>
              <a:gd name="T11" fmla="*/ 15 h 196"/>
              <a:gd name="T12" fmla="*/ 45 w 60"/>
              <a:gd name="T13" fmla="*/ 30 h 196"/>
              <a:gd name="T14" fmla="*/ 31 w 60"/>
              <a:gd name="T15" fmla="*/ 30 h 196"/>
              <a:gd name="T16" fmla="*/ 31 w 60"/>
              <a:gd name="T17" fmla="*/ 180 h 196"/>
              <a:gd name="T18" fmla="*/ 16 w 60"/>
              <a:gd name="T1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196">
                <a:moveTo>
                  <a:pt x="16" y="196"/>
                </a:moveTo>
                <a:cubicBezTo>
                  <a:pt x="7" y="196"/>
                  <a:pt x="0" y="189"/>
                  <a:pt x="0" y="18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"/>
                  <a:pt x="7" y="0"/>
                  <a:pt x="16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3" y="0"/>
                  <a:pt x="60" y="7"/>
                  <a:pt x="60" y="15"/>
                </a:cubicBezTo>
                <a:cubicBezTo>
                  <a:pt x="60" y="23"/>
                  <a:pt x="53" y="30"/>
                  <a:pt x="45" y="30"/>
                </a:cubicBezTo>
                <a:cubicBezTo>
                  <a:pt x="31" y="30"/>
                  <a:pt x="31" y="30"/>
                  <a:pt x="31" y="30"/>
                </a:cubicBezTo>
                <a:cubicBezTo>
                  <a:pt x="31" y="180"/>
                  <a:pt x="31" y="180"/>
                  <a:pt x="31" y="180"/>
                </a:cubicBezTo>
                <a:cubicBezTo>
                  <a:pt x="31" y="189"/>
                  <a:pt x="24" y="196"/>
                  <a:pt x="16" y="196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Freeform 739"/>
          <p:cNvSpPr>
            <a:spLocks/>
          </p:cNvSpPr>
          <p:nvPr/>
        </p:nvSpPr>
        <p:spPr bwMode="auto">
          <a:xfrm>
            <a:off x="6295579" y="3019210"/>
            <a:ext cx="1389213" cy="1688581"/>
          </a:xfrm>
          <a:custGeom>
            <a:avLst/>
            <a:gdLst>
              <a:gd name="T0" fmla="*/ 151 w 166"/>
              <a:gd name="T1" fmla="*/ 202 h 202"/>
              <a:gd name="T2" fmla="*/ 135 w 166"/>
              <a:gd name="T3" fmla="*/ 187 h 202"/>
              <a:gd name="T4" fmla="*/ 13 w 166"/>
              <a:gd name="T5" fmla="*/ 32 h 202"/>
              <a:gd name="T6" fmla="*/ 2 w 166"/>
              <a:gd name="T7" fmla="*/ 14 h 202"/>
              <a:gd name="T8" fmla="*/ 20 w 166"/>
              <a:gd name="T9" fmla="*/ 2 h 202"/>
              <a:gd name="T10" fmla="*/ 166 w 166"/>
              <a:gd name="T11" fmla="*/ 187 h 202"/>
              <a:gd name="T12" fmla="*/ 151 w 166"/>
              <a:gd name="T1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202">
                <a:moveTo>
                  <a:pt x="151" y="202"/>
                </a:moveTo>
                <a:cubicBezTo>
                  <a:pt x="142" y="202"/>
                  <a:pt x="135" y="196"/>
                  <a:pt x="135" y="187"/>
                </a:cubicBezTo>
                <a:cubicBezTo>
                  <a:pt x="135" y="113"/>
                  <a:pt x="85" y="49"/>
                  <a:pt x="13" y="32"/>
                </a:cubicBezTo>
                <a:cubicBezTo>
                  <a:pt x="5" y="30"/>
                  <a:pt x="0" y="22"/>
                  <a:pt x="2" y="14"/>
                </a:cubicBezTo>
                <a:cubicBezTo>
                  <a:pt x="4" y="5"/>
                  <a:pt x="12" y="0"/>
                  <a:pt x="20" y="2"/>
                </a:cubicBezTo>
                <a:cubicBezTo>
                  <a:pt x="106" y="23"/>
                  <a:pt x="166" y="99"/>
                  <a:pt x="166" y="187"/>
                </a:cubicBezTo>
                <a:cubicBezTo>
                  <a:pt x="166" y="196"/>
                  <a:pt x="159" y="202"/>
                  <a:pt x="151" y="20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Freeform 740"/>
          <p:cNvSpPr>
            <a:spLocks/>
          </p:cNvSpPr>
          <p:nvPr/>
        </p:nvSpPr>
        <p:spPr bwMode="auto">
          <a:xfrm>
            <a:off x="5970779" y="4457340"/>
            <a:ext cx="1714016" cy="1714016"/>
          </a:xfrm>
          <a:custGeom>
            <a:avLst/>
            <a:gdLst>
              <a:gd name="T0" fmla="*/ 15 w 205"/>
              <a:gd name="T1" fmla="*/ 205 h 205"/>
              <a:gd name="T2" fmla="*/ 0 w 205"/>
              <a:gd name="T3" fmla="*/ 190 h 205"/>
              <a:gd name="T4" fmla="*/ 15 w 205"/>
              <a:gd name="T5" fmla="*/ 174 h 205"/>
              <a:gd name="T6" fmla="*/ 174 w 205"/>
              <a:gd name="T7" fmla="*/ 15 h 205"/>
              <a:gd name="T8" fmla="*/ 190 w 205"/>
              <a:gd name="T9" fmla="*/ 0 h 205"/>
              <a:gd name="T10" fmla="*/ 205 w 205"/>
              <a:gd name="T11" fmla="*/ 15 h 205"/>
              <a:gd name="T12" fmla="*/ 15 w 205"/>
              <a:gd name="T13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" h="205">
                <a:moveTo>
                  <a:pt x="15" y="205"/>
                </a:moveTo>
                <a:cubicBezTo>
                  <a:pt x="6" y="205"/>
                  <a:pt x="0" y="198"/>
                  <a:pt x="0" y="190"/>
                </a:cubicBezTo>
                <a:cubicBezTo>
                  <a:pt x="0" y="181"/>
                  <a:pt x="6" y="174"/>
                  <a:pt x="15" y="174"/>
                </a:cubicBezTo>
                <a:cubicBezTo>
                  <a:pt x="103" y="174"/>
                  <a:pt x="174" y="103"/>
                  <a:pt x="174" y="15"/>
                </a:cubicBezTo>
                <a:cubicBezTo>
                  <a:pt x="174" y="7"/>
                  <a:pt x="181" y="0"/>
                  <a:pt x="190" y="0"/>
                </a:cubicBezTo>
                <a:cubicBezTo>
                  <a:pt x="198" y="0"/>
                  <a:pt x="205" y="7"/>
                  <a:pt x="205" y="15"/>
                </a:cubicBezTo>
                <a:cubicBezTo>
                  <a:pt x="205" y="120"/>
                  <a:pt x="120" y="205"/>
                  <a:pt x="15" y="205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Freeform 741"/>
          <p:cNvSpPr>
            <a:spLocks/>
          </p:cNvSpPr>
          <p:nvPr/>
        </p:nvSpPr>
        <p:spPr bwMode="auto">
          <a:xfrm>
            <a:off x="4507211" y="4457340"/>
            <a:ext cx="1714016" cy="1714016"/>
          </a:xfrm>
          <a:custGeom>
            <a:avLst/>
            <a:gdLst>
              <a:gd name="T0" fmla="*/ 190 w 205"/>
              <a:gd name="T1" fmla="*/ 205 h 205"/>
              <a:gd name="T2" fmla="*/ 0 w 205"/>
              <a:gd name="T3" fmla="*/ 15 h 205"/>
              <a:gd name="T4" fmla="*/ 15 w 205"/>
              <a:gd name="T5" fmla="*/ 0 h 205"/>
              <a:gd name="T6" fmla="*/ 31 w 205"/>
              <a:gd name="T7" fmla="*/ 15 h 205"/>
              <a:gd name="T8" fmla="*/ 190 w 205"/>
              <a:gd name="T9" fmla="*/ 174 h 205"/>
              <a:gd name="T10" fmla="*/ 205 w 205"/>
              <a:gd name="T11" fmla="*/ 190 h 205"/>
              <a:gd name="T12" fmla="*/ 190 w 205"/>
              <a:gd name="T13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" h="205">
                <a:moveTo>
                  <a:pt x="190" y="205"/>
                </a:moveTo>
                <a:cubicBezTo>
                  <a:pt x="85" y="205"/>
                  <a:pt x="0" y="120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24" y="0"/>
                  <a:pt x="31" y="7"/>
                  <a:pt x="31" y="15"/>
                </a:cubicBezTo>
                <a:cubicBezTo>
                  <a:pt x="31" y="103"/>
                  <a:pt x="102" y="174"/>
                  <a:pt x="190" y="174"/>
                </a:cubicBezTo>
                <a:cubicBezTo>
                  <a:pt x="198" y="174"/>
                  <a:pt x="205" y="181"/>
                  <a:pt x="205" y="190"/>
                </a:cubicBezTo>
                <a:cubicBezTo>
                  <a:pt x="205" y="198"/>
                  <a:pt x="198" y="205"/>
                  <a:pt x="190" y="205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Freeform 742"/>
          <p:cNvSpPr>
            <a:spLocks/>
          </p:cNvSpPr>
          <p:nvPr/>
        </p:nvSpPr>
        <p:spPr bwMode="auto">
          <a:xfrm>
            <a:off x="4507210" y="3019210"/>
            <a:ext cx="1387257" cy="1688581"/>
          </a:xfrm>
          <a:custGeom>
            <a:avLst/>
            <a:gdLst>
              <a:gd name="T0" fmla="*/ 15 w 166"/>
              <a:gd name="T1" fmla="*/ 202 h 202"/>
              <a:gd name="T2" fmla="*/ 0 w 166"/>
              <a:gd name="T3" fmla="*/ 187 h 202"/>
              <a:gd name="T4" fmla="*/ 146 w 166"/>
              <a:gd name="T5" fmla="*/ 2 h 202"/>
              <a:gd name="T6" fmla="*/ 164 w 166"/>
              <a:gd name="T7" fmla="*/ 14 h 202"/>
              <a:gd name="T8" fmla="*/ 153 w 166"/>
              <a:gd name="T9" fmla="*/ 32 h 202"/>
              <a:gd name="T10" fmla="*/ 31 w 166"/>
              <a:gd name="T11" fmla="*/ 187 h 202"/>
              <a:gd name="T12" fmla="*/ 15 w 166"/>
              <a:gd name="T13" fmla="*/ 20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202">
                <a:moveTo>
                  <a:pt x="15" y="202"/>
                </a:moveTo>
                <a:cubicBezTo>
                  <a:pt x="7" y="202"/>
                  <a:pt x="0" y="196"/>
                  <a:pt x="0" y="187"/>
                </a:cubicBezTo>
                <a:cubicBezTo>
                  <a:pt x="0" y="99"/>
                  <a:pt x="60" y="23"/>
                  <a:pt x="146" y="2"/>
                </a:cubicBezTo>
                <a:cubicBezTo>
                  <a:pt x="154" y="0"/>
                  <a:pt x="162" y="5"/>
                  <a:pt x="164" y="14"/>
                </a:cubicBezTo>
                <a:cubicBezTo>
                  <a:pt x="166" y="22"/>
                  <a:pt x="161" y="30"/>
                  <a:pt x="153" y="32"/>
                </a:cubicBezTo>
                <a:cubicBezTo>
                  <a:pt x="81" y="49"/>
                  <a:pt x="31" y="113"/>
                  <a:pt x="31" y="187"/>
                </a:cubicBezTo>
                <a:cubicBezTo>
                  <a:pt x="31" y="196"/>
                  <a:pt x="24" y="202"/>
                  <a:pt x="15" y="202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Freeform 743"/>
          <p:cNvSpPr>
            <a:spLocks/>
          </p:cNvSpPr>
          <p:nvPr/>
        </p:nvSpPr>
        <p:spPr bwMode="auto">
          <a:xfrm>
            <a:off x="5368129" y="1655429"/>
            <a:ext cx="510683" cy="1639664"/>
          </a:xfrm>
          <a:custGeom>
            <a:avLst/>
            <a:gdLst>
              <a:gd name="T0" fmla="*/ 46 w 61"/>
              <a:gd name="T1" fmla="*/ 196 h 196"/>
              <a:gd name="T2" fmla="*/ 31 w 61"/>
              <a:gd name="T3" fmla="*/ 180 h 196"/>
              <a:gd name="T4" fmla="*/ 31 w 61"/>
              <a:gd name="T5" fmla="*/ 30 h 196"/>
              <a:gd name="T6" fmla="*/ 15 w 61"/>
              <a:gd name="T7" fmla="*/ 30 h 196"/>
              <a:gd name="T8" fmla="*/ 0 w 61"/>
              <a:gd name="T9" fmla="*/ 15 h 196"/>
              <a:gd name="T10" fmla="*/ 15 w 61"/>
              <a:gd name="T11" fmla="*/ 0 h 196"/>
              <a:gd name="T12" fmla="*/ 46 w 61"/>
              <a:gd name="T13" fmla="*/ 0 h 196"/>
              <a:gd name="T14" fmla="*/ 61 w 61"/>
              <a:gd name="T15" fmla="*/ 15 h 196"/>
              <a:gd name="T16" fmla="*/ 61 w 61"/>
              <a:gd name="T17" fmla="*/ 180 h 196"/>
              <a:gd name="T18" fmla="*/ 46 w 61"/>
              <a:gd name="T1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1" h="196">
                <a:moveTo>
                  <a:pt x="46" y="196"/>
                </a:moveTo>
                <a:cubicBezTo>
                  <a:pt x="38" y="196"/>
                  <a:pt x="31" y="189"/>
                  <a:pt x="31" y="180"/>
                </a:cubicBezTo>
                <a:cubicBezTo>
                  <a:pt x="31" y="30"/>
                  <a:pt x="31" y="30"/>
                  <a:pt x="31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6" y="30"/>
                  <a:pt x="0" y="23"/>
                  <a:pt x="0" y="15"/>
                </a:cubicBezTo>
                <a:cubicBezTo>
                  <a:pt x="0" y="7"/>
                  <a:pt x="6" y="0"/>
                  <a:pt x="1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55" y="0"/>
                  <a:pt x="61" y="7"/>
                  <a:pt x="61" y="15"/>
                </a:cubicBezTo>
                <a:cubicBezTo>
                  <a:pt x="61" y="180"/>
                  <a:pt x="61" y="180"/>
                  <a:pt x="61" y="180"/>
                </a:cubicBezTo>
                <a:cubicBezTo>
                  <a:pt x="61" y="189"/>
                  <a:pt x="55" y="196"/>
                  <a:pt x="46" y="196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203615" y="3954481"/>
            <a:ext cx="536120" cy="536120"/>
            <a:chOff x="4652736" y="2965983"/>
            <a:chExt cx="402214" cy="402214"/>
          </a:xfrm>
        </p:grpSpPr>
        <p:sp>
          <p:nvSpPr>
            <p:cNvPr id="20" name="Oval 744"/>
            <p:cNvSpPr>
              <a:spLocks noChangeArrowheads="1"/>
            </p:cNvSpPr>
            <p:nvPr/>
          </p:nvSpPr>
          <p:spPr bwMode="auto">
            <a:xfrm>
              <a:off x="4652736" y="2965983"/>
              <a:ext cx="402214" cy="4022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Freeform 745"/>
            <p:cNvSpPr>
              <a:spLocks/>
            </p:cNvSpPr>
            <p:nvPr/>
          </p:nvSpPr>
          <p:spPr bwMode="auto">
            <a:xfrm>
              <a:off x="4872926" y="3015892"/>
              <a:ext cx="168812" cy="195236"/>
            </a:xfrm>
            <a:custGeom>
              <a:avLst/>
              <a:gdLst>
                <a:gd name="T0" fmla="*/ 0 w 27"/>
                <a:gd name="T1" fmla="*/ 0 h 31"/>
                <a:gd name="T2" fmla="*/ 20 w 27"/>
                <a:gd name="T3" fmla="*/ 31 h 31"/>
                <a:gd name="T4" fmla="*/ 0 w 27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1">
                  <a:moveTo>
                    <a:pt x="0" y="0"/>
                  </a:moveTo>
                  <a:cubicBezTo>
                    <a:pt x="0" y="0"/>
                    <a:pt x="27" y="5"/>
                    <a:pt x="20" y="31"/>
                  </a:cubicBezTo>
                  <a:cubicBezTo>
                    <a:pt x="20" y="31"/>
                    <a:pt x="14" y="1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en-US" sz="2399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Oval 746"/>
          <p:cNvSpPr>
            <a:spLocks noChangeArrowheads="1"/>
          </p:cNvSpPr>
          <p:nvPr/>
        </p:nvSpPr>
        <p:spPr bwMode="auto">
          <a:xfrm>
            <a:off x="6338625" y="3075950"/>
            <a:ext cx="183924" cy="185881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Oval 748"/>
          <p:cNvSpPr>
            <a:spLocks noChangeArrowheads="1"/>
          </p:cNvSpPr>
          <p:nvPr/>
        </p:nvSpPr>
        <p:spPr bwMode="auto">
          <a:xfrm>
            <a:off x="5651845" y="3068125"/>
            <a:ext cx="191751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Oval 750"/>
          <p:cNvSpPr>
            <a:spLocks noChangeArrowheads="1"/>
          </p:cNvSpPr>
          <p:nvPr/>
        </p:nvSpPr>
        <p:spPr bwMode="auto">
          <a:xfrm>
            <a:off x="7457823" y="4506255"/>
            <a:ext cx="183924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Oval 752"/>
          <p:cNvSpPr>
            <a:spLocks noChangeArrowheads="1"/>
          </p:cNvSpPr>
          <p:nvPr/>
        </p:nvSpPr>
        <p:spPr bwMode="auto">
          <a:xfrm>
            <a:off x="5994257" y="5961995"/>
            <a:ext cx="193707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Oval 750"/>
          <p:cNvSpPr>
            <a:spLocks noChangeArrowheads="1"/>
          </p:cNvSpPr>
          <p:nvPr/>
        </p:nvSpPr>
        <p:spPr bwMode="auto">
          <a:xfrm>
            <a:off x="4538949" y="3457922"/>
            <a:ext cx="183924" cy="18392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121883" tIns="60941" rIns="121883" bIns="60941" numCol="1" anchor="t" anchorCtr="0" compatLnSpc="1">
            <a:prstTxWarp prst="textNoShape">
              <a:avLst/>
            </a:prstTxWarp>
          </a:bodyPr>
          <a:lstStyle/>
          <a:p>
            <a:endParaRPr lang="en-US" sz="2399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19291" y="4907541"/>
            <a:ext cx="1386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思考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=&gt;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进步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547218" y="2373207"/>
            <a:ext cx="2404672" cy="363873"/>
          </a:xfrm>
          <a:prstGeom prst="roundRect">
            <a:avLst>
              <a:gd name="adj" fmla="val 3180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656303" y="2373380"/>
            <a:ext cx="2137931" cy="392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JdNosql</a:t>
            </a:r>
            <a:r>
              <a:rPr lang="zh-CN" altLang="en-US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一期问题</a:t>
            </a:r>
            <a:endParaRPr lang="en-US" altLang="zh-CN" sz="18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8975432" y="4487705"/>
            <a:ext cx="1881754" cy="363872"/>
          </a:xfrm>
          <a:prstGeom prst="roundRect">
            <a:avLst>
              <a:gd name="adj" fmla="val 318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084517" y="4458475"/>
            <a:ext cx="158348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KPI</a:t>
            </a:r>
            <a:r>
              <a:rPr lang="zh-CN" altLang="en-US" sz="18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达成意识</a:t>
            </a:r>
            <a:endParaRPr lang="en-US" altLang="zh-CN" sz="18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8" name="TextBox 19">
            <a:extLst>
              <a:ext uri="{FF2B5EF4-FFF2-40B4-BE49-F238E27FC236}">
                <a16:creationId xmlns:a16="http://schemas.microsoft.com/office/drawing/2014/main" id="{388DE2B2-3D2E-4588-9DD2-828C901A0B8C}"/>
              </a:ext>
            </a:extLst>
          </p:cNvPr>
          <p:cNvSpPr txBox="1"/>
          <p:nvPr/>
        </p:nvSpPr>
        <p:spPr>
          <a:xfrm>
            <a:off x="1514508" y="2888805"/>
            <a:ext cx="2343551" cy="587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项目风险暴露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跟进问题能力需要提升</a:t>
            </a:r>
          </a:p>
        </p:txBody>
      </p:sp>
      <p:sp>
        <p:nvSpPr>
          <p:cNvPr id="52" name="TextBox 19">
            <a:extLst>
              <a:ext uri="{FF2B5EF4-FFF2-40B4-BE49-F238E27FC236}">
                <a16:creationId xmlns:a16="http://schemas.microsoft.com/office/drawing/2014/main" id="{4C2DADF5-FD1A-434B-AB3F-6013D0336959}"/>
              </a:ext>
            </a:extLst>
          </p:cNvPr>
          <p:cNvSpPr txBox="1"/>
          <p:nvPr/>
        </p:nvSpPr>
        <p:spPr>
          <a:xfrm>
            <a:off x="8729639" y="5052898"/>
            <a:ext cx="2343551" cy="328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自我驱动力待提升</a:t>
            </a:r>
          </a:p>
        </p:txBody>
      </p:sp>
      <p:sp>
        <p:nvSpPr>
          <p:cNvPr id="34" name="TextBox 30">
            <a:extLst>
              <a:ext uri="{FF2B5EF4-FFF2-40B4-BE49-F238E27FC236}">
                <a16:creationId xmlns:a16="http://schemas.microsoft.com/office/drawing/2014/main" id="{3B365D52-97D2-F243-B32E-A433B82A44D0}"/>
              </a:ext>
            </a:extLst>
          </p:cNvPr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反思</a:t>
            </a:r>
          </a:p>
        </p:txBody>
      </p:sp>
      <p:pic>
        <p:nvPicPr>
          <p:cNvPr id="35" name="Image 12" descr="Divider Right.png">
            <a:extLst>
              <a:ext uri="{FF2B5EF4-FFF2-40B4-BE49-F238E27FC236}">
                <a16:creationId xmlns:a16="http://schemas.microsoft.com/office/drawing/2014/main" id="{98431A32-6856-834F-B488-46C52B9F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38" name="Image 12" descr="Divider Right.png">
            <a:extLst>
              <a:ext uri="{FF2B5EF4-FFF2-40B4-BE49-F238E27FC236}">
                <a16:creationId xmlns:a16="http://schemas.microsoft.com/office/drawing/2014/main" id="{9013BEC5-ECA8-B442-ADA3-6DBFDF88A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8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25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4" grpId="0" animBg="1"/>
      <p:bldP spid="26" grpId="0" animBg="1"/>
      <p:bldP spid="28" grpId="0" animBg="1"/>
      <p:bldP spid="31" grpId="0" animBg="1"/>
      <p:bldP spid="32" grpId="0"/>
      <p:bldP spid="36" grpId="0" animBg="1"/>
      <p:bldP spid="37" grpId="0"/>
      <p:bldP spid="45" grpId="0" animBg="1"/>
      <p:bldP spid="46" grpId="0"/>
      <p:bldP spid="48" grpId="0"/>
      <p:bldP spid="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19337" y="431684"/>
            <a:ext cx="10016812" cy="830842"/>
          </a:xfrm>
        </p:spPr>
        <p:txBody>
          <a:bodyPr/>
          <a:lstStyle/>
          <a:p>
            <a:r>
              <a:rPr lang="zh-CN" altLang="en-US" sz="2800" dirty="0"/>
              <a:t>述职要求</a:t>
            </a:r>
            <a:endParaRPr lang="zh-CN" altLang="en-US" sz="1200" dirty="0"/>
          </a:p>
        </p:txBody>
      </p:sp>
      <p:sp>
        <p:nvSpPr>
          <p:cNvPr id="48" name="文本框 47"/>
          <p:cNvSpPr txBox="1"/>
          <p:nvPr/>
        </p:nvSpPr>
        <p:spPr>
          <a:xfrm>
            <a:off x="1108364" y="1074724"/>
            <a:ext cx="422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8065">
              <a:spcBef>
                <a:spcPct val="20000"/>
              </a:spcBef>
            </a:pP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三、</a:t>
            </a:r>
            <a:r>
              <a:rPr lang="zh-CN" altLang="en-US" dirty="0"/>
              <a:t>个人</a:t>
            </a: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影响力（</a:t>
            </a:r>
            <a:r>
              <a:rPr lang="en-US" altLang="zh-CN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1min</a:t>
            </a:r>
            <a:r>
              <a:rPr lang="zh-CN" altLang="en-US" b="1" dirty="0">
                <a:latin typeface="Songti SC" panose="02010800040101010101" pitchFamily="2" charset="-122"/>
                <a:ea typeface="Songti SC" panose="02010800040101010101" pitchFamily="2" charset="-122"/>
                <a:sym typeface="+mn-ea"/>
              </a:rPr>
              <a:t>）</a:t>
            </a: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92724213"/>
              </p:ext>
            </p:extLst>
          </p:nvPr>
        </p:nvGraphicFramePr>
        <p:xfrm>
          <a:off x="2939415" y="2090420"/>
          <a:ext cx="6228080" cy="2165219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515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2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/>
                        <a:t>维度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/>
                        <a:t>可选指标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zh-CN" altLang="en-US" sz="1600" dirty="0"/>
                        <a:t>人才引进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/>
                        <a:t>面试人数 </a:t>
                      </a:r>
                      <a:r>
                        <a:rPr lang="en-US" altLang="zh-CN" sz="1600" dirty="0"/>
                        <a:t>20+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内推人数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入职人数 </a:t>
                      </a:r>
                      <a:r>
                        <a:rPr lang="en-US" altLang="zh-CN" sz="1600" dirty="0"/>
                        <a:t>0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69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kumimoji="1" lang="zh-CN" altLang="en-US" sz="1600" dirty="0"/>
                        <a:t>影响力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>
                          <a:sym typeface="+mn-ea"/>
                        </a:rPr>
                        <a:t>内外部</a:t>
                      </a:r>
                      <a:r>
                        <a:rPr lang="zh-CN" altLang="en-US" sz="1600" dirty="0"/>
                        <a:t>技术分享次数 </a:t>
                      </a: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  <a:p>
                      <a:pPr>
                        <a:buNone/>
                      </a:pPr>
                      <a:r>
                        <a:rPr lang="zh-CN" altLang="en-US" sz="1600" dirty="0"/>
                        <a:t>内外部技术培训次数 </a:t>
                      </a:r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/>
                        <a:t>人才培养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 dirty="0"/>
                        <a:t>老带新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7027545" y="5318760"/>
            <a:ext cx="160782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/>
              <a:t>*</a:t>
            </a:r>
            <a:r>
              <a:rPr lang="zh-CN" altLang="en-US" sz="1200"/>
              <a:t>其他指标可自行添加</a:t>
            </a:r>
          </a:p>
        </p:txBody>
      </p:sp>
    </p:spTree>
    <p:extLst>
      <p:ext uri="{BB962C8B-B14F-4D97-AF65-F5344CB8AC3E}">
        <p14:creationId xmlns:p14="http://schemas.microsoft.com/office/powerpoint/2010/main" val="2813334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3359520" y="4303909"/>
            <a:ext cx="6264488" cy="13542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5" rIns="91432" bIns="45715" anchor="ctr"/>
          <a:lstStyle/>
          <a:p>
            <a:pPr algn="ctr">
              <a:defRPr/>
            </a:pPr>
            <a:endParaRPr lang="zh-CN" altLang="en-US" sz="2399"/>
          </a:p>
        </p:txBody>
      </p:sp>
      <p:sp>
        <p:nvSpPr>
          <p:cNvPr id="8" name="矩形 7"/>
          <p:cNvSpPr/>
          <p:nvPr/>
        </p:nvSpPr>
        <p:spPr>
          <a:xfrm>
            <a:off x="2783865" y="2100144"/>
            <a:ext cx="6264488" cy="13542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5" rIns="91432" bIns="45715" anchor="ctr"/>
          <a:lstStyle/>
          <a:p>
            <a:pPr algn="ctr">
              <a:defRPr/>
            </a:pPr>
            <a:endParaRPr lang="zh-CN" altLang="en-US" sz="2399"/>
          </a:p>
        </p:txBody>
      </p:sp>
      <p:sp>
        <p:nvSpPr>
          <p:cNvPr id="9" name="椭圆 64"/>
          <p:cNvSpPr>
            <a:spLocks noChangeArrowheads="1"/>
          </p:cNvSpPr>
          <p:nvPr/>
        </p:nvSpPr>
        <p:spPr bwMode="auto">
          <a:xfrm>
            <a:off x="1270651" y="1770045"/>
            <a:ext cx="1659243" cy="1658955"/>
          </a:xfrm>
          <a:prstGeom prst="ellipse">
            <a:avLst/>
          </a:prstGeom>
          <a:solidFill>
            <a:schemeClr val="accent1"/>
          </a:solidFill>
          <a:ln w="190500" cap="sq" cmpd="sng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lIns="91432" tIns="45715" rIns="91432" bIns="45715" anchor="ctr"/>
          <a:lstStyle/>
          <a:p>
            <a:pPr algn="ctr" defTabSz="1625519">
              <a:defRPr/>
            </a:pPr>
            <a:r>
              <a:rPr lang="en-US" altLang="zh-CN" sz="1867" b="1" dirty="0" err="1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JdNosql</a:t>
            </a:r>
            <a:r>
              <a:rPr lang="zh-CN" altLang="en-US" sz="1867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上公有云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437139" y="2242945"/>
            <a:ext cx="1553758" cy="1695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5" rIns="91432" bIns="45715">
            <a:spAutoFit/>
          </a:bodyPr>
          <a:lstStyle/>
          <a:p>
            <a:pPr marL="228594" indent="-228594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二期建设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228594" indent="-228594" defTabSz="121914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对外赋能。</a:t>
            </a: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椭圆 64"/>
          <p:cNvSpPr>
            <a:spLocks noChangeArrowheads="1"/>
          </p:cNvSpPr>
          <p:nvPr/>
        </p:nvSpPr>
        <p:spPr bwMode="auto">
          <a:xfrm>
            <a:off x="9408137" y="3692382"/>
            <a:ext cx="1659243" cy="1656837"/>
          </a:xfrm>
          <a:prstGeom prst="ellipse">
            <a:avLst/>
          </a:prstGeom>
          <a:solidFill>
            <a:schemeClr val="accent2"/>
          </a:solidFill>
          <a:ln w="190500" cap="sq" cmpd="sng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 lIns="91432" tIns="45715" rIns="91432" bIns="45715" anchor="ctr"/>
          <a:lstStyle/>
          <a:p>
            <a:pPr algn="ctr">
              <a:defRPr/>
            </a:pPr>
            <a:r>
              <a:rPr lang="en-US" altLang="zh-CN" sz="1867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Hbase</a:t>
            </a:r>
            <a:r>
              <a:rPr lang="en-US" altLang="zh-CN" sz="1867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/Hadoop</a:t>
            </a:r>
            <a:r>
              <a:rPr lang="zh-CN" altLang="en-US" sz="1867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宋体" panose="02010600030101010101" pitchFamily="2" charset="-122"/>
              </a:rPr>
              <a:t>运维平台建设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547235" y="4551992"/>
            <a:ext cx="1574779" cy="1454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5" rIns="91432" bIns="45715">
            <a:spAutoFit/>
          </a:bodyPr>
          <a:lstStyle/>
          <a:p>
            <a:pPr marL="228594" indent="-228594" algn="just" defTabSz="1625519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落地实施。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228594" indent="-228594" algn="just" defTabSz="1625519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持续扩展。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40">
              <a:lnSpc>
                <a:spcPct val="120000"/>
              </a:lnSpc>
              <a:defRPr/>
            </a:pPr>
            <a:endParaRPr lang="zh-CN" altLang="en-US" sz="1067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30">
            <a:extLst>
              <a:ext uri="{FF2B5EF4-FFF2-40B4-BE49-F238E27FC236}">
                <a16:creationId xmlns:a16="http://schemas.microsoft.com/office/drawing/2014/main" id="{F3173112-853E-A148-AE77-9BA9BA97A213}"/>
              </a:ext>
            </a:extLst>
          </p:cNvPr>
          <p:cNvSpPr txBox="1"/>
          <p:nvPr/>
        </p:nvSpPr>
        <p:spPr>
          <a:xfrm>
            <a:off x="4231640" y="313055"/>
            <a:ext cx="279908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Image 12" descr="Divider Right.png">
            <a:extLst>
              <a:ext uri="{FF2B5EF4-FFF2-40B4-BE49-F238E27FC236}">
                <a16:creationId xmlns:a16="http://schemas.microsoft.com/office/drawing/2014/main" id="{A21AD8A0-F7F1-8747-90BC-1D6E88D8E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15" name="Image 12" descr="Divider Right.png">
            <a:extLst>
              <a:ext uri="{FF2B5EF4-FFF2-40B4-BE49-F238E27FC236}">
                <a16:creationId xmlns:a16="http://schemas.microsoft.com/office/drawing/2014/main" id="{989849A3-6C3D-1A4D-AEBB-02B30204D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4868475" y="2039081"/>
            <a:ext cx="1035935" cy="60188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6" name="圆角矩形 95"/>
          <p:cNvSpPr/>
          <p:nvPr/>
        </p:nvSpPr>
        <p:spPr>
          <a:xfrm>
            <a:off x="4868475" y="2857991"/>
            <a:ext cx="1035935" cy="601883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1467" b="1" dirty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4868475" y="3676899"/>
            <a:ext cx="1035935" cy="60188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02" name="圆角矩形 101"/>
          <p:cNvSpPr/>
          <p:nvPr/>
        </p:nvSpPr>
        <p:spPr>
          <a:xfrm>
            <a:off x="4868475" y="4495808"/>
            <a:ext cx="1035935" cy="601883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012"/>
            <a:endParaRPr lang="zh-CN" altLang="en-US" sz="240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16" name="椭圆 80"/>
          <p:cNvSpPr/>
          <p:nvPr/>
        </p:nvSpPr>
        <p:spPr bwMode="auto">
          <a:xfrm>
            <a:off x="4847862" y="1988840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7" name="椭圆 80"/>
          <p:cNvSpPr/>
          <p:nvPr/>
        </p:nvSpPr>
        <p:spPr bwMode="auto">
          <a:xfrm>
            <a:off x="4847862" y="2812253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椭圆 80"/>
          <p:cNvSpPr/>
          <p:nvPr/>
        </p:nvSpPr>
        <p:spPr bwMode="auto">
          <a:xfrm>
            <a:off x="4847862" y="3631163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椭圆 80"/>
          <p:cNvSpPr/>
          <p:nvPr/>
        </p:nvSpPr>
        <p:spPr bwMode="auto">
          <a:xfrm>
            <a:off x="4847862" y="4468320"/>
            <a:ext cx="946580" cy="693355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lIns="68580" tIns="34291" rIns="68580" bIns="3429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1219012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28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矩形 39"/>
          <p:cNvSpPr>
            <a:spLocks noChangeArrowheads="1"/>
          </p:cNvSpPr>
          <p:nvPr/>
        </p:nvSpPr>
        <p:spPr bwMode="auto">
          <a:xfrm>
            <a:off x="6476902" y="1999587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个人简介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2" name="矩形 39"/>
          <p:cNvSpPr>
            <a:spLocks noChangeArrowheads="1"/>
          </p:cNvSpPr>
          <p:nvPr/>
        </p:nvSpPr>
        <p:spPr bwMode="auto">
          <a:xfrm>
            <a:off x="6476902" y="2830465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工作业绩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3" name="矩形 39"/>
          <p:cNvSpPr>
            <a:spLocks noChangeArrowheads="1"/>
          </p:cNvSpPr>
          <p:nvPr/>
        </p:nvSpPr>
        <p:spPr bwMode="auto">
          <a:xfrm>
            <a:off x="6476902" y="3650435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存在问题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24" name="矩形 39"/>
          <p:cNvSpPr>
            <a:spLocks noChangeArrowheads="1"/>
          </p:cNvSpPr>
          <p:nvPr/>
        </p:nvSpPr>
        <p:spPr bwMode="auto">
          <a:xfrm>
            <a:off x="6476902" y="4477186"/>
            <a:ext cx="3459525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1219012">
              <a:lnSpc>
                <a:spcPct val="150000"/>
              </a:lnSpc>
              <a:spcBef>
                <a:spcPts val="751"/>
              </a:spcBef>
            </a:pP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【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工作规划</a:t>
            </a:r>
            <a:r>
              <a:rPr lang="en-US" altLang="zh-CN" sz="2400" dirty="0">
                <a:solidFill>
                  <a:prstClr val="white">
                    <a:lumMod val="50000"/>
                  </a:prst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】</a:t>
            </a:r>
            <a:endParaRPr lang="zh-CN" altLang="en-US" sz="2400" dirty="0">
              <a:solidFill>
                <a:prstClr val="white">
                  <a:lumMod val="50000"/>
                </a:prstClr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</p:txBody>
      </p:sp>
      <p:sp>
        <p:nvSpPr>
          <p:cNvPr id="16" name="矩形 28"/>
          <p:cNvSpPr/>
          <p:nvPr/>
        </p:nvSpPr>
        <p:spPr bwMode="auto">
          <a:xfrm>
            <a:off x="-1" y="2611342"/>
            <a:ext cx="3791745" cy="171195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13" tIns="60956" rIns="121913" bIns="60956" numCol="1" rtlCol="0" anchor="t" anchorCtr="0" compatLnSpc="1">
            <a:prstTxWarp prst="textNoShape">
              <a:avLst/>
            </a:prstTxWarp>
          </a:bodyPr>
          <a:lstStyle/>
          <a:p>
            <a:pPr defTabSz="1219107"/>
            <a:endParaRPr lang="zh-CN" altLang="en-US" sz="2400" dirty="0">
              <a:solidFill>
                <a:prstClr val="black"/>
              </a:solidFill>
              <a:latin typeface="Arial" pitchFamily="34" charset="0"/>
              <a:ea typeface="宋体" panose="02010600030101010101" pitchFamily="2" charset="-122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1244403" y="2801518"/>
            <a:ext cx="1563876" cy="94377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defTabSz="1219012">
              <a:defRPr/>
            </a:pPr>
            <a:r>
              <a:rPr lang="zh-CN" altLang="en-US" sz="5333" kern="0" spc="-20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目录</a:t>
            </a:r>
          </a:p>
        </p:txBody>
      </p:sp>
      <p:sp>
        <p:nvSpPr>
          <p:cNvPr id="19" name="TextBox 18"/>
          <p:cNvSpPr txBox="1"/>
          <p:nvPr/>
        </p:nvSpPr>
        <p:spPr bwMode="auto">
          <a:xfrm>
            <a:off x="954152" y="3567615"/>
            <a:ext cx="2267594" cy="53353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algn="ctr" defTabSz="1219012"/>
            <a:r>
              <a:rPr lang="en-US" altLang="zh-CN" sz="2667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2020H2</a:t>
            </a:r>
            <a:r>
              <a:rPr lang="zh-CN" altLang="en-US" sz="2667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述职</a:t>
            </a:r>
          </a:p>
        </p:txBody>
      </p:sp>
      <p:sp>
        <p:nvSpPr>
          <p:cNvPr id="20" name="矩形 34"/>
          <p:cNvSpPr/>
          <p:nvPr/>
        </p:nvSpPr>
        <p:spPr bwMode="auto">
          <a:xfrm>
            <a:off x="9316456" y="2606559"/>
            <a:ext cx="2893569" cy="171674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13" tIns="60956" rIns="121913" bIns="60956" numCol="1" rtlCol="0" anchor="t" anchorCtr="0" compatLnSpc="1">
            <a:prstTxWarp prst="textNoShape">
              <a:avLst/>
            </a:prstTxWarp>
          </a:bodyPr>
          <a:lstStyle/>
          <a:p>
            <a:pPr defTabSz="1219107"/>
            <a:endParaRPr lang="zh-CN" altLang="en-US" sz="2400" dirty="0">
              <a:solidFill>
                <a:prstClr val="black"/>
              </a:solidFill>
              <a:latin typeface="Arial" pitchFamily="34" charset="0"/>
              <a:ea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486FA8-C4F0-F248-88D8-35D42ED83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3337" y="0"/>
            <a:ext cx="1727200" cy="558800"/>
          </a:xfrm>
          <a:prstGeom prst="rect">
            <a:avLst/>
          </a:prstGeom>
        </p:spPr>
      </p:pic>
      <p:sp>
        <p:nvSpPr>
          <p:cNvPr id="22" name="TextBox 17">
            <a:extLst>
              <a:ext uri="{FF2B5EF4-FFF2-40B4-BE49-F238E27FC236}">
                <a16:creationId xmlns:a16="http://schemas.microsoft.com/office/drawing/2014/main" id="{3943F349-7C19-1848-B914-C0E4C8111E47}"/>
              </a:ext>
            </a:extLst>
          </p:cNvPr>
          <p:cNvSpPr txBox="1"/>
          <p:nvPr/>
        </p:nvSpPr>
        <p:spPr bwMode="auto">
          <a:xfrm>
            <a:off x="10078348" y="2890607"/>
            <a:ext cx="1563876" cy="943776"/>
          </a:xfrm>
          <a:prstGeom prst="rect">
            <a:avLst/>
          </a:prstGeom>
          <a:noFill/>
        </p:spPr>
        <p:txBody>
          <a:bodyPr wrap="none" lIns="121913" tIns="60956" rIns="121913" bIns="60956">
            <a:spAutoFit/>
          </a:bodyPr>
          <a:lstStyle/>
          <a:p>
            <a:pPr defTabSz="1219012">
              <a:defRPr/>
            </a:pPr>
            <a:r>
              <a:rPr lang="zh-CN" altLang="en-US" sz="5333" kern="0" spc="-20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京东</a:t>
            </a:r>
          </a:p>
        </p:txBody>
      </p:sp>
    </p:spTree>
    <p:extLst>
      <p:ext uri="{BB962C8B-B14F-4D97-AF65-F5344CB8AC3E}">
        <p14:creationId xmlns:p14="http://schemas.microsoft.com/office/powerpoint/2010/main" val="4571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6" grpId="0" animBg="1"/>
      <p:bldP spid="101" grpId="0" animBg="1"/>
      <p:bldP spid="102" grpId="0" animBg="1"/>
      <p:bldP spid="116" grpId="0"/>
      <p:bldP spid="117" grpId="0"/>
      <p:bldP spid="118" grpId="0"/>
      <p:bldP spid="119" grpId="0"/>
      <p:bldP spid="121" grpId="0"/>
      <p:bldP spid="122" grpId="0"/>
      <p:bldP spid="123" grpId="0"/>
      <p:bldP spid="124" grpId="0"/>
      <p:bldP spid="16" grpId="0" animBg="1"/>
      <p:bldP spid="18" grpId="0"/>
      <p:bldP spid="19" grpId="0"/>
      <p:bldP spid="20" grpId="0" animBg="1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dirty="0"/>
              <a:t>Thanks.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dirty="0"/>
              <a:t>感谢您的时间。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0D343F6-3DCA-4A6E-877E-5F66DC7960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588" y="346841"/>
            <a:ext cx="6858000" cy="6858000"/>
          </a:xfrm>
          <a:prstGeom prst="rect">
            <a:avLst/>
          </a:prstGeom>
        </p:spPr>
      </p:pic>
      <p:sp>
        <p:nvSpPr>
          <p:cNvPr id="26" name="TextBox 48"/>
          <p:cNvSpPr txBox="1"/>
          <p:nvPr/>
        </p:nvSpPr>
        <p:spPr>
          <a:xfrm>
            <a:off x="7175588" y="1450237"/>
            <a:ext cx="3755083" cy="656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267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个人介绍</a:t>
            </a:r>
            <a:endParaRPr lang="en-GB" altLang="zh-CN" sz="4133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7" name="TextBox 49"/>
          <p:cNvSpPr txBox="1"/>
          <p:nvPr/>
        </p:nvSpPr>
        <p:spPr>
          <a:xfrm>
            <a:off x="5556908" y="2410002"/>
            <a:ext cx="6351313" cy="24440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2020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H2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，我在数据服务研发部主要负责了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JdNosql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上公有云；离职系统对接、</a:t>
            </a:r>
            <a:r>
              <a:rPr lang="en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sre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保障及运维自动化流程完善；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OPA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权限系统</a:t>
            </a:r>
            <a:r>
              <a:rPr lang="e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HA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架构、同步策略调研。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通过对越来越多的项目的参与和研发，驱动了我个人不断的学习和思考，同时也掌握了容器虚拟化技术的理论和实践知识。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70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8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7" grpId="0"/>
      <p:bldP spid="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4"/>
          <p:cNvSpPr>
            <a:spLocks/>
          </p:cNvSpPr>
          <p:nvPr/>
        </p:nvSpPr>
        <p:spPr bwMode="auto">
          <a:xfrm>
            <a:off x="-84569" y="2350436"/>
            <a:ext cx="9794527" cy="3583613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chemeClr val="tx1">
                <a:lumMod val="65000"/>
                <a:lumOff val="35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:p14="http://schemas.microsoft.com/office/powerpoint/2010/main" xmlns:lc="http://schemas.openxmlformats.org/drawingml/2006/lockedCanvas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grpSp>
        <p:nvGrpSpPr>
          <p:cNvPr id="2" name="组合 1"/>
          <p:cNvGrpSpPr/>
          <p:nvPr/>
        </p:nvGrpSpPr>
        <p:grpSpPr>
          <a:xfrm>
            <a:off x="687044" y="2876108"/>
            <a:ext cx="3723260" cy="1816207"/>
            <a:chOff x="515282" y="2157081"/>
            <a:chExt cx="2792445" cy="1362155"/>
          </a:xfrm>
        </p:grpSpPr>
        <p:sp>
          <p:nvSpPr>
            <p:cNvPr id="7" name="Oval 33"/>
            <p:cNvSpPr>
              <a:spLocks noChangeAspect="1"/>
            </p:cNvSpPr>
            <p:nvPr/>
          </p:nvSpPr>
          <p:spPr>
            <a:xfrm>
              <a:off x="1283381" y="2812093"/>
              <a:ext cx="706552" cy="707143"/>
            </a:xfrm>
            <a:prstGeom prst="ellipse">
              <a:avLst/>
            </a:prstGeom>
            <a:solidFill>
              <a:schemeClr val="accent2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Oval 34"/>
            <p:cNvSpPr>
              <a:spLocks noChangeAspect="1"/>
            </p:cNvSpPr>
            <p:nvPr/>
          </p:nvSpPr>
          <p:spPr>
            <a:xfrm>
              <a:off x="1364907" y="2893687"/>
              <a:ext cx="543501" cy="54395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  <p:grpSp>
          <p:nvGrpSpPr>
            <p:cNvPr id="15" name="Group 45"/>
            <p:cNvGrpSpPr/>
            <p:nvPr/>
          </p:nvGrpSpPr>
          <p:grpSpPr>
            <a:xfrm>
              <a:off x="515282" y="2157081"/>
              <a:ext cx="2792445" cy="534319"/>
              <a:chOff x="8578397" y="3611567"/>
              <a:chExt cx="3193701" cy="712425"/>
            </a:xfrm>
          </p:grpSpPr>
          <p:sp>
            <p:nvSpPr>
              <p:cNvPr id="50" name="TextBox 46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600" b="1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JdNosql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上公有云</a:t>
                </a:r>
              </a:p>
            </p:txBody>
          </p:sp>
          <p:sp>
            <p:nvSpPr>
              <p:cNvPr id="51" name="Rectangle 47"/>
              <p:cNvSpPr/>
              <p:nvPr/>
            </p:nvSpPr>
            <p:spPr>
              <a:xfrm>
                <a:off x="8689521" y="3866997"/>
                <a:ext cx="3082577" cy="45699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主导并完成</a:t>
                </a:r>
                <a:r>
                  <a:rPr lang="en-US" altLang="zh-CN" sz="1400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JdNosql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上公有云一期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完成客户集群功能交付。</a:t>
                </a: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2657221" y="4363968"/>
            <a:ext cx="2998284" cy="1731009"/>
            <a:chOff x="1992915" y="3272975"/>
            <a:chExt cx="2248713" cy="1298257"/>
          </a:xfrm>
        </p:grpSpPr>
        <p:sp>
          <p:nvSpPr>
            <p:cNvPr id="13" name="Oval 42"/>
            <p:cNvSpPr>
              <a:spLocks noChangeAspect="1"/>
            </p:cNvSpPr>
            <p:nvPr/>
          </p:nvSpPr>
          <p:spPr>
            <a:xfrm>
              <a:off x="2763996" y="3272975"/>
              <a:ext cx="706552" cy="707143"/>
            </a:xfrm>
            <a:prstGeom prst="ellipse">
              <a:avLst/>
            </a:prstGeom>
            <a:solidFill>
              <a:schemeClr val="accent3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43"/>
            <p:cNvSpPr>
              <a:spLocks noChangeAspect="1"/>
            </p:cNvSpPr>
            <p:nvPr/>
          </p:nvSpPr>
          <p:spPr>
            <a:xfrm>
              <a:off x="2845521" y="3354569"/>
              <a:ext cx="543501" cy="543956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grpSp>
          <p:nvGrpSpPr>
            <p:cNvPr id="16" name="Group 60"/>
            <p:cNvGrpSpPr/>
            <p:nvPr/>
          </p:nvGrpSpPr>
          <p:grpSpPr>
            <a:xfrm>
              <a:off x="1992915" y="4033411"/>
              <a:ext cx="2248713" cy="537821"/>
              <a:chOff x="8578397" y="3611567"/>
              <a:chExt cx="2571838" cy="717095"/>
            </a:xfrm>
          </p:grpSpPr>
          <p:sp>
            <p:nvSpPr>
              <p:cNvPr id="48" name="TextBox 61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" altLang="zh-CN" sz="1600" b="1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sre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保障及运维自动化流程</a:t>
                </a:r>
              </a:p>
            </p:txBody>
          </p:sp>
          <p:sp>
            <p:nvSpPr>
              <p:cNvPr id="49" name="Rectangle 62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构建</a:t>
                </a:r>
                <a:r>
                  <a:rPr lang="en-US" altLang="zh-CN" sz="1400" dirty="0" err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hbase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自动分组流程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支持运维日常操作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4610915" y="2242487"/>
            <a:ext cx="2998284" cy="1736373"/>
            <a:chOff x="3458186" y="1681865"/>
            <a:chExt cx="2248713" cy="1302280"/>
          </a:xfrm>
        </p:grpSpPr>
        <p:sp>
          <p:nvSpPr>
            <p:cNvPr id="9" name="Oval 36"/>
            <p:cNvSpPr>
              <a:spLocks noChangeAspect="1"/>
            </p:cNvSpPr>
            <p:nvPr/>
          </p:nvSpPr>
          <p:spPr>
            <a:xfrm>
              <a:off x="4191017" y="2277002"/>
              <a:ext cx="706552" cy="707143"/>
            </a:xfrm>
            <a:prstGeom prst="ellipse">
              <a:avLst/>
            </a:prstGeom>
            <a:solidFill>
              <a:schemeClr val="accent1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Oval 37"/>
            <p:cNvSpPr>
              <a:spLocks noChangeAspect="1"/>
            </p:cNvSpPr>
            <p:nvPr/>
          </p:nvSpPr>
          <p:spPr>
            <a:xfrm>
              <a:off x="4272542" y="2358596"/>
              <a:ext cx="543501" cy="54395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  <p:grpSp>
          <p:nvGrpSpPr>
            <p:cNvPr id="17" name="Group 63"/>
            <p:cNvGrpSpPr/>
            <p:nvPr/>
          </p:nvGrpSpPr>
          <p:grpSpPr>
            <a:xfrm>
              <a:off x="3458186" y="1681865"/>
              <a:ext cx="2248713" cy="537821"/>
              <a:chOff x="8578397" y="3611567"/>
              <a:chExt cx="2571838" cy="717095"/>
            </a:xfrm>
          </p:grpSpPr>
          <p:sp>
            <p:nvSpPr>
              <p:cNvPr id="46" name="TextBox 64"/>
              <p:cNvSpPr txBox="1"/>
              <p:nvPr/>
            </p:nvSpPr>
            <p:spPr>
              <a:xfrm>
                <a:off x="8578397" y="3611567"/>
                <a:ext cx="2571838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离职系统对接</a:t>
                </a:r>
              </a:p>
            </p:txBody>
          </p:sp>
          <p:sp>
            <p:nvSpPr>
              <p:cNvPr id="47" name="Rectangle 65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rmAutofit fontScale="92500" lnSpcReduction="10000"/>
              </a:bodyPr>
              <a:lstStyle/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对接</a:t>
                </a: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JSM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系统完成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对接</a:t>
                </a: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UGDAP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系统完成</a:t>
                </a:r>
              </a:p>
              <a:p>
                <a:pPr marL="285750" indent="-285750" algn="ctr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endPara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6527776" y="3563186"/>
            <a:ext cx="3705701" cy="1791517"/>
            <a:chOff x="4895832" y="2672389"/>
            <a:chExt cx="2779276" cy="1343638"/>
          </a:xfrm>
        </p:grpSpPr>
        <p:sp>
          <p:nvSpPr>
            <p:cNvPr id="11" name="Oval 39"/>
            <p:cNvSpPr>
              <a:spLocks noChangeAspect="1"/>
            </p:cNvSpPr>
            <p:nvPr/>
          </p:nvSpPr>
          <p:spPr>
            <a:xfrm>
              <a:off x="5611105" y="2672389"/>
              <a:ext cx="706552" cy="707143"/>
            </a:xfrm>
            <a:prstGeom prst="ellipse">
              <a:avLst/>
            </a:prstGeom>
            <a:solidFill>
              <a:schemeClr val="accent4">
                <a:alpha val="72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7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40"/>
            <p:cNvSpPr>
              <a:spLocks noChangeAspect="1"/>
            </p:cNvSpPr>
            <p:nvPr/>
          </p:nvSpPr>
          <p:spPr>
            <a:xfrm>
              <a:off x="5692631" y="2753983"/>
              <a:ext cx="543501" cy="543956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1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  <p:grpSp>
          <p:nvGrpSpPr>
            <p:cNvPr id="18" name="Group 66"/>
            <p:cNvGrpSpPr/>
            <p:nvPr/>
          </p:nvGrpSpPr>
          <p:grpSpPr>
            <a:xfrm>
              <a:off x="4895832" y="3478206"/>
              <a:ext cx="2779276" cy="537821"/>
              <a:chOff x="8578396" y="3611567"/>
              <a:chExt cx="3178639" cy="717095"/>
            </a:xfrm>
          </p:grpSpPr>
          <p:sp>
            <p:nvSpPr>
              <p:cNvPr id="44" name="TextBox 67"/>
              <p:cNvSpPr txBox="1"/>
              <p:nvPr/>
            </p:nvSpPr>
            <p:spPr>
              <a:xfrm>
                <a:off x="8578396" y="3611567"/>
                <a:ext cx="3178639" cy="255430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" altLang="zh-CN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OPA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权限系统</a:t>
                </a:r>
                <a:r>
                  <a:rPr lang="en" altLang="zh-CN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</a:t>
                </a:r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架构、同步策略调研</a:t>
                </a:r>
              </a:p>
            </p:txBody>
          </p:sp>
          <p:sp>
            <p:nvSpPr>
              <p:cNvPr id="45" name="Rectangle 68"/>
              <p:cNvSpPr/>
              <p:nvPr/>
            </p:nvSpPr>
            <p:spPr>
              <a:xfrm>
                <a:off x="8689522" y="3866997"/>
                <a:ext cx="2359478" cy="461665"/>
              </a:xfrm>
              <a:prstGeom prst="rect">
                <a:avLst/>
              </a:prstGeom>
            </p:spPr>
            <p:txBody>
              <a:bodyPr wrap="square" lIns="0" tIns="0" rIns="0" bIns="0" anchor="t" anchorCtr="1">
                <a:noAutofit/>
              </a:bodyPr>
              <a:lstStyle/>
              <a:p>
                <a:pPr marL="171450" indent="-1714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OPA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权限系统同步策略调研完成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171450" indent="-171450" defTabSz="1219140">
                  <a:lnSpc>
                    <a:spcPct val="12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HA</a:t>
                </a:r>
                <a:r>
                  <a:rPr lang="zh-CN" altLang="en-US" sz="14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架构设计完成</a:t>
                </a:r>
              </a:p>
            </p:txBody>
          </p:sp>
        </p:grpSp>
      </p:grpSp>
      <p:grpSp>
        <p:nvGrpSpPr>
          <p:cNvPr id="20" name="Group 1"/>
          <p:cNvGrpSpPr/>
          <p:nvPr/>
        </p:nvGrpSpPr>
        <p:grpSpPr>
          <a:xfrm>
            <a:off x="8694566" y="1309443"/>
            <a:ext cx="2480463" cy="1713027"/>
            <a:chOff x="8980503" y="1080134"/>
            <a:chExt cx="2480463" cy="1713027"/>
          </a:xfrm>
        </p:grpSpPr>
        <p:sp>
          <p:nvSpPr>
            <p:cNvPr id="21" name="Freeform: Shape 29"/>
            <p:cNvSpPr>
              <a:spLocks/>
            </p:cNvSpPr>
            <p:nvPr/>
          </p:nvSpPr>
          <p:spPr bwMode="auto">
            <a:xfrm rot="3026502">
              <a:off x="9196305" y="1916682"/>
              <a:ext cx="660677" cy="1092281"/>
            </a:xfrm>
            <a:custGeom>
              <a:avLst/>
              <a:gdLst>
                <a:gd name="T0" fmla="*/ 2 w 397"/>
                <a:gd name="T1" fmla="*/ 268 h 659"/>
                <a:gd name="T2" fmla="*/ 0 w 397"/>
                <a:gd name="T3" fmla="*/ 268 h 659"/>
                <a:gd name="T4" fmla="*/ 0 w 397"/>
                <a:gd name="T5" fmla="*/ 268 h 659"/>
                <a:gd name="T6" fmla="*/ 3 w 397"/>
                <a:gd name="T7" fmla="*/ 271 h 659"/>
                <a:gd name="T8" fmla="*/ 4 w 397"/>
                <a:gd name="T9" fmla="*/ 282 h 659"/>
                <a:gd name="T10" fmla="*/ 5 w 397"/>
                <a:gd name="T11" fmla="*/ 284 h 659"/>
                <a:gd name="T12" fmla="*/ 48 w 397"/>
                <a:gd name="T13" fmla="*/ 418 h 659"/>
                <a:gd name="T14" fmla="*/ 92 w 397"/>
                <a:gd name="T15" fmla="*/ 290 h 659"/>
                <a:gd name="T16" fmla="*/ 172 w 397"/>
                <a:gd name="T17" fmla="*/ 441 h 659"/>
                <a:gd name="T18" fmla="*/ 145 w 397"/>
                <a:gd name="T19" fmla="*/ 564 h 659"/>
                <a:gd name="T20" fmla="*/ 201 w 397"/>
                <a:gd name="T21" fmla="*/ 659 h 659"/>
                <a:gd name="T22" fmla="*/ 172 w 397"/>
                <a:gd name="T23" fmla="*/ 604 h 659"/>
                <a:gd name="T24" fmla="*/ 182 w 397"/>
                <a:gd name="T25" fmla="*/ 528 h 659"/>
                <a:gd name="T26" fmla="*/ 229 w 397"/>
                <a:gd name="T27" fmla="*/ 462 h 659"/>
                <a:gd name="T28" fmla="*/ 272 w 397"/>
                <a:gd name="T29" fmla="*/ 386 h 659"/>
                <a:gd name="T30" fmla="*/ 280 w 397"/>
                <a:gd name="T31" fmla="*/ 362 h 659"/>
                <a:gd name="T32" fmla="*/ 307 w 397"/>
                <a:gd name="T33" fmla="*/ 484 h 659"/>
                <a:gd name="T34" fmla="*/ 325 w 397"/>
                <a:gd name="T35" fmla="*/ 406 h 659"/>
                <a:gd name="T36" fmla="*/ 370 w 397"/>
                <a:gd name="T37" fmla="*/ 198 h 659"/>
                <a:gd name="T38" fmla="*/ 189 w 397"/>
                <a:gd name="T39" fmla="*/ 0 h 659"/>
                <a:gd name="T40" fmla="*/ 3 w 397"/>
                <a:gd name="T41" fmla="*/ 254 h 659"/>
                <a:gd name="T42" fmla="*/ 2 w 397"/>
                <a:gd name="T43" fmla="*/ 268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2" name="Freeform: Shape 30"/>
            <p:cNvSpPr>
              <a:spLocks/>
            </p:cNvSpPr>
            <p:nvPr/>
          </p:nvSpPr>
          <p:spPr bwMode="auto">
            <a:xfrm rot="3026502">
              <a:off x="9387506" y="2008233"/>
              <a:ext cx="538459" cy="687914"/>
            </a:xfrm>
            <a:custGeom>
              <a:avLst/>
              <a:gdLst>
                <a:gd name="T0" fmla="*/ 154 w 324"/>
                <a:gd name="T1" fmla="*/ 0 h 415"/>
                <a:gd name="T2" fmla="*/ 304 w 324"/>
                <a:gd name="T3" fmla="*/ 172 h 415"/>
                <a:gd name="T4" fmla="*/ 305 w 324"/>
                <a:gd name="T5" fmla="*/ 174 h 415"/>
                <a:gd name="T6" fmla="*/ 305 w 324"/>
                <a:gd name="T7" fmla="*/ 176 h 415"/>
                <a:gd name="T8" fmla="*/ 276 w 324"/>
                <a:gd name="T9" fmla="*/ 338 h 415"/>
                <a:gd name="T10" fmla="*/ 255 w 324"/>
                <a:gd name="T11" fmla="*/ 261 h 415"/>
                <a:gd name="T12" fmla="*/ 230 w 324"/>
                <a:gd name="T13" fmla="*/ 302 h 415"/>
                <a:gd name="T14" fmla="*/ 170 w 324"/>
                <a:gd name="T15" fmla="*/ 412 h 415"/>
                <a:gd name="T16" fmla="*/ 167 w 324"/>
                <a:gd name="T17" fmla="*/ 415 h 415"/>
                <a:gd name="T18" fmla="*/ 167 w 324"/>
                <a:gd name="T19" fmla="*/ 409 h 415"/>
                <a:gd name="T20" fmla="*/ 65 w 324"/>
                <a:gd name="T21" fmla="*/ 228 h 415"/>
                <a:gd name="T22" fmla="*/ 52 w 324"/>
                <a:gd name="T23" fmla="*/ 229 h 415"/>
                <a:gd name="T24" fmla="*/ 2 w 324"/>
                <a:gd name="T25" fmla="*/ 256 h 415"/>
                <a:gd name="T26" fmla="*/ 1 w 324"/>
                <a:gd name="T27" fmla="*/ 251 h 415"/>
                <a:gd name="T28" fmla="*/ 1 w 324"/>
                <a:gd name="T29" fmla="*/ 249 h 415"/>
                <a:gd name="T30" fmla="*/ 0 w 324"/>
                <a:gd name="T31" fmla="*/ 239 h 415"/>
                <a:gd name="T32" fmla="*/ 0 w 324"/>
                <a:gd name="T33" fmla="*/ 236 h 415"/>
                <a:gd name="T34" fmla="*/ 0 w 324"/>
                <a:gd name="T35" fmla="*/ 223 h 415"/>
                <a:gd name="T36" fmla="*/ 154 w 324"/>
                <a:gd name="T3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3" name="Freeform: Shape 31"/>
            <p:cNvSpPr>
              <a:spLocks/>
            </p:cNvSpPr>
            <p:nvPr/>
          </p:nvSpPr>
          <p:spPr bwMode="auto">
            <a:xfrm rot="3026502">
              <a:off x="9521162" y="2063544"/>
              <a:ext cx="352687" cy="497253"/>
            </a:xfrm>
            <a:custGeom>
              <a:avLst/>
              <a:gdLst>
                <a:gd name="T0" fmla="*/ 43 w 212"/>
                <a:gd name="T1" fmla="*/ 142 h 300"/>
                <a:gd name="T2" fmla="*/ 34 w 212"/>
                <a:gd name="T3" fmla="*/ 142 h 300"/>
                <a:gd name="T4" fmla="*/ 1 w 212"/>
                <a:gd name="T5" fmla="*/ 159 h 300"/>
                <a:gd name="T6" fmla="*/ 1 w 212"/>
                <a:gd name="T7" fmla="*/ 156 h 300"/>
                <a:gd name="T8" fmla="*/ 1 w 212"/>
                <a:gd name="T9" fmla="*/ 155 h 300"/>
                <a:gd name="T10" fmla="*/ 0 w 212"/>
                <a:gd name="T11" fmla="*/ 148 h 300"/>
                <a:gd name="T12" fmla="*/ 0 w 212"/>
                <a:gd name="T13" fmla="*/ 146 h 300"/>
                <a:gd name="T14" fmla="*/ 0 w 212"/>
                <a:gd name="T15" fmla="*/ 139 h 300"/>
                <a:gd name="T16" fmla="*/ 101 w 212"/>
                <a:gd name="T17" fmla="*/ 0 h 300"/>
                <a:gd name="T18" fmla="*/ 199 w 212"/>
                <a:gd name="T19" fmla="*/ 107 h 300"/>
                <a:gd name="T20" fmla="*/ 200 w 212"/>
                <a:gd name="T21" fmla="*/ 108 h 300"/>
                <a:gd name="T22" fmla="*/ 200 w 212"/>
                <a:gd name="T23" fmla="*/ 109 h 300"/>
                <a:gd name="T24" fmla="*/ 181 w 212"/>
                <a:gd name="T25" fmla="*/ 210 h 300"/>
                <a:gd name="T26" fmla="*/ 167 w 212"/>
                <a:gd name="T27" fmla="*/ 162 h 300"/>
                <a:gd name="T28" fmla="*/ 150 w 212"/>
                <a:gd name="T29" fmla="*/ 187 h 300"/>
                <a:gd name="T30" fmla="*/ 121 w 212"/>
                <a:gd name="T31" fmla="*/ 300 h 300"/>
                <a:gd name="T32" fmla="*/ 43 w 212"/>
                <a:gd name="T33" fmla="*/ 14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4" name="Freeform: Shape 8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5" name="Freeform: Shape 9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6" name="Freeform: Shape 10"/>
            <p:cNvSpPr>
              <a:spLocks/>
            </p:cNvSpPr>
            <p:nvPr/>
          </p:nvSpPr>
          <p:spPr bwMode="auto">
            <a:xfrm rot="3026502">
              <a:off x="9456569" y="1412790"/>
              <a:ext cx="518205" cy="818513"/>
            </a:xfrm>
            <a:custGeom>
              <a:avLst/>
              <a:gdLst>
                <a:gd name="T0" fmla="*/ 156 w 313"/>
                <a:gd name="T1" fmla="*/ 0 h 495"/>
                <a:gd name="T2" fmla="*/ 0 w 313"/>
                <a:gd name="T3" fmla="*/ 159 h 495"/>
                <a:gd name="T4" fmla="*/ 0 w 313"/>
                <a:gd name="T5" fmla="*/ 163 h 495"/>
                <a:gd name="T6" fmla="*/ 0 w 313"/>
                <a:gd name="T7" fmla="*/ 163 h 495"/>
                <a:gd name="T8" fmla="*/ 101 w 313"/>
                <a:gd name="T9" fmla="*/ 480 h 495"/>
                <a:gd name="T10" fmla="*/ 106 w 313"/>
                <a:gd name="T11" fmla="*/ 486 h 495"/>
                <a:gd name="T12" fmla="*/ 106 w 313"/>
                <a:gd name="T13" fmla="*/ 486 h 495"/>
                <a:gd name="T14" fmla="*/ 106 w 313"/>
                <a:gd name="T15" fmla="*/ 486 h 495"/>
                <a:gd name="T16" fmla="*/ 128 w 313"/>
                <a:gd name="T17" fmla="*/ 495 h 495"/>
                <a:gd name="T18" fmla="*/ 158 w 313"/>
                <a:gd name="T19" fmla="*/ 469 h 495"/>
                <a:gd name="T20" fmla="*/ 156 w 313"/>
                <a:gd name="T21" fmla="*/ 463 h 495"/>
                <a:gd name="T22" fmla="*/ 156 w 313"/>
                <a:gd name="T23" fmla="*/ 463 h 495"/>
                <a:gd name="T24" fmla="*/ 148 w 313"/>
                <a:gd name="T25" fmla="*/ 415 h 495"/>
                <a:gd name="T26" fmla="*/ 191 w 313"/>
                <a:gd name="T27" fmla="*/ 311 h 495"/>
                <a:gd name="T28" fmla="*/ 191 w 313"/>
                <a:gd name="T29" fmla="*/ 310 h 495"/>
                <a:gd name="T30" fmla="*/ 270 w 313"/>
                <a:gd name="T31" fmla="*/ 264 h 495"/>
                <a:gd name="T32" fmla="*/ 313 w 313"/>
                <a:gd name="T33" fmla="*/ 157 h 495"/>
                <a:gd name="T34" fmla="*/ 156 w 313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495">
                  <a:moveTo>
                    <a:pt x="156" y="0"/>
                  </a:moveTo>
                  <a:cubicBezTo>
                    <a:pt x="70" y="0"/>
                    <a:pt x="0" y="72"/>
                    <a:pt x="0" y="159"/>
                  </a:cubicBezTo>
                  <a:cubicBezTo>
                    <a:pt x="0" y="159"/>
                    <a:pt x="0" y="163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283"/>
                    <a:pt x="38" y="389"/>
                    <a:pt x="101" y="480"/>
                  </a:cubicBezTo>
                  <a:cubicBezTo>
                    <a:pt x="102" y="482"/>
                    <a:pt x="104" y="484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06" y="486"/>
                    <a:pt x="106" y="486"/>
                    <a:pt x="106" y="486"/>
                  </a:cubicBezTo>
                  <a:cubicBezTo>
                    <a:pt x="111" y="491"/>
                    <a:pt x="119" y="495"/>
                    <a:pt x="128" y="495"/>
                  </a:cubicBezTo>
                  <a:cubicBezTo>
                    <a:pt x="145" y="495"/>
                    <a:pt x="158" y="486"/>
                    <a:pt x="158" y="469"/>
                  </a:cubicBezTo>
                  <a:cubicBezTo>
                    <a:pt x="158" y="465"/>
                    <a:pt x="158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52" y="443"/>
                    <a:pt x="145" y="431"/>
                    <a:pt x="148" y="415"/>
                  </a:cubicBezTo>
                  <a:cubicBezTo>
                    <a:pt x="155" y="374"/>
                    <a:pt x="164" y="339"/>
                    <a:pt x="191" y="311"/>
                  </a:cubicBezTo>
                  <a:cubicBezTo>
                    <a:pt x="191" y="311"/>
                    <a:pt x="191" y="310"/>
                    <a:pt x="191" y="310"/>
                  </a:cubicBezTo>
                  <a:cubicBezTo>
                    <a:pt x="212" y="288"/>
                    <a:pt x="239" y="271"/>
                    <a:pt x="270" y="264"/>
                  </a:cubicBezTo>
                  <a:cubicBezTo>
                    <a:pt x="297" y="236"/>
                    <a:pt x="313" y="198"/>
                    <a:pt x="313" y="157"/>
                  </a:cubicBezTo>
                  <a:cubicBezTo>
                    <a:pt x="313" y="70"/>
                    <a:pt x="243" y="0"/>
                    <a:pt x="156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7" name="Freeform: Shape 11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8" name="Freeform: Shape 12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9" name="Freeform: Shape 13"/>
            <p:cNvSpPr>
              <a:spLocks/>
            </p:cNvSpPr>
            <p:nvPr/>
          </p:nvSpPr>
          <p:spPr bwMode="auto">
            <a:xfrm rot="3026502">
              <a:off x="9918947" y="1971693"/>
              <a:ext cx="516808" cy="818513"/>
            </a:xfrm>
            <a:custGeom>
              <a:avLst/>
              <a:gdLst>
                <a:gd name="T0" fmla="*/ 156 w 312"/>
                <a:gd name="T1" fmla="*/ 0 h 495"/>
                <a:gd name="T2" fmla="*/ 312 w 312"/>
                <a:gd name="T3" fmla="*/ 159 h 495"/>
                <a:gd name="T4" fmla="*/ 312 w 312"/>
                <a:gd name="T5" fmla="*/ 163 h 495"/>
                <a:gd name="T6" fmla="*/ 312 w 312"/>
                <a:gd name="T7" fmla="*/ 163 h 495"/>
                <a:gd name="T8" fmla="*/ 212 w 312"/>
                <a:gd name="T9" fmla="*/ 480 h 495"/>
                <a:gd name="T10" fmla="*/ 207 w 312"/>
                <a:gd name="T11" fmla="*/ 486 h 495"/>
                <a:gd name="T12" fmla="*/ 207 w 312"/>
                <a:gd name="T13" fmla="*/ 486 h 495"/>
                <a:gd name="T14" fmla="*/ 207 w 312"/>
                <a:gd name="T15" fmla="*/ 486 h 495"/>
                <a:gd name="T16" fmla="*/ 184 w 312"/>
                <a:gd name="T17" fmla="*/ 495 h 495"/>
                <a:gd name="T18" fmla="*/ 154 w 312"/>
                <a:gd name="T19" fmla="*/ 469 h 495"/>
                <a:gd name="T20" fmla="*/ 156 w 312"/>
                <a:gd name="T21" fmla="*/ 463 h 495"/>
                <a:gd name="T22" fmla="*/ 156 w 312"/>
                <a:gd name="T23" fmla="*/ 463 h 495"/>
                <a:gd name="T24" fmla="*/ 165 w 312"/>
                <a:gd name="T25" fmla="*/ 415 h 495"/>
                <a:gd name="T26" fmla="*/ 122 w 312"/>
                <a:gd name="T27" fmla="*/ 311 h 495"/>
                <a:gd name="T28" fmla="*/ 122 w 312"/>
                <a:gd name="T29" fmla="*/ 310 h 495"/>
                <a:gd name="T30" fmla="*/ 42 w 312"/>
                <a:gd name="T31" fmla="*/ 264 h 495"/>
                <a:gd name="T32" fmla="*/ 0 w 312"/>
                <a:gd name="T33" fmla="*/ 157 h 495"/>
                <a:gd name="T34" fmla="*/ 156 w 312"/>
                <a:gd name="T35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2" h="495">
                  <a:moveTo>
                    <a:pt x="156" y="0"/>
                  </a:moveTo>
                  <a:cubicBezTo>
                    <a:pt x="242" y="0"/>
                    <a:pt x="312" y="72"/>
                    <a:pt x="312" y="159"/>
                  </a:cubicBezTo>
                  <a:cubicBezTo>
                    <a:pt x="312" y="159"/>
                    <a:pt x="312" y="163"/>
                    <a:pt x="312" y="163"/>
                  </a:cubicBezTo>
                  <a:cubicBezTo>
                    <a:pt x="312" y="163"/>
                    <a:pt x="312" y="163"/>
                    <a:pt x="312" y="163"/>
                  </a:cubicBezTo>
                  <a:cubicBezTo>
                    <a:pt x="312" y="283"/>
                    <a:pt x="275" y="389"/>
                    <a:pt x="212" y="480"/>
                  </a:cubicBezTo>
                  <a:cubicBezTo>
                    <a:pt x="210" y="482"/>
                    <a:pt x="209" y="484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7" y="486"/>
                    <a:pt x="207" y="486"/>
                    <a:pt x="207" y="486"/>
                  </a:cubicBezTo>
                  <a:cubicBezTo>
                    <a:pt x="201" y="491"/>
                    <a:pt x="193" y="495"/>
                    <a:pt x="184" y="495"/>
                  </a:cubicBezTo>
                  <a:cubicBezTo>
                    <a:pt x="168" y="495"/>
                    <a:pt x="154" y="486"/>
                    <a:pt x="154" y="469"/>
                  </a:cubicBezTo>
                  <a:cubicBezTo>
                    <a:pt x="154" y="465"/>
                    <a:pt x="155" y="463"/>
                    <a:pt x="156" y="463"/>
                  </a:cubicBezTo>
                  <a:cubicBezTo>
                    <a:pt x="156" y="463"/>
                    <a:pt x="156" y="463"/>
                    <a:pt x="156" y="463"/>
                  </a:cubicBezTo>
                  <a:cubicBezTo>
                    <a:pt x="160" y="443"/>
                    <a:pt x="167" y="431"/>
                    <a:pt x="165" y="415"/>
                  </a:cubicBezTo>
                  <a:cubicBezTo>
                    <a:pt x="158" y="374"/>
                    <a:pt x="148" y="339"/>
                    <a:pt x="122" y="311"/>
                  </a:cubicBezTo>
                  <a:cubicBezTo>
                    <a:pt x="122" y="311"/>
                    <a:pt x="122" y="310"/>
                    <a:pt x="122" y="310"/>
                  </a:cubicBezTo>
                  <a:cubicBezTo>
                    <a:pt x="101" y="288"/>
                    <a:pt x="73" y="271"/>
                    <a:pt x="42" y="264"/>
                  </a:cubicBezTo>
                  <a:cubicBezTo>
                    <a:pt x="16" y="236"/>
                    <a:pt x="0" y="198"/>
                    <a:pt x="0" y="157"/>
                  </a:cubicBezTo>
                  <a:cubicBezTo>
                    <a:pt x="0" y="70"/>
                    <a:pt x="70" y="0"/>
                    <a:pt x="156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0" name="Freeform: Shape 14"/>
            <p:cNvSpPr>
              <a:spLocks/>
            </p:cNvSpPr>
            <p:nvPr/>
          </p:nvSpPr>
          <p:spPr bwMode="auto">
            <a:xfrm rot="3026502">
              <a:off x="10064186" y="706087"/>
              <a:ext cx="987523" cy="1806036"/>
            </a:xfrm>
            <a:custGeom>
              <a:avLst/>
              <a:gdLst>
                <a:gd name="T0" fmla="*/ 298 w 596"/>
                <a:gd name="T1" fmla="*/ 1092 h 1092"/>
                <a:gd name="T2" fmla="*/ 159 w 596"/>
                <a:gd name="T3" fmla="*/ 1092 h 1092"/>
                <a:gd name="T4" fmla="*/ 21 w 596"/>
                <a:gd name="T5" fmla="*/ 513 h 1092"/>
                <a:gd name="T6" fmla="*/ 298 w 596"/>
                <a:gd name="T7" fmla="*/ 0 h 1092"/>
                <a:gd name="T8" fmla="*/ 299 w 596"/>
                <a:gd name="T9" fmla="*/ 0 h 1092"/>
                <a:gd name="T10" fmla="*/ 575 w 596"/>
                <a:gd name="T11" fmla="*/ 513 h 1092"/>
                <a:gd name="T12" fmla="*/ 437 w 596"/>
                <a:gd name="T13" fmla="*/ 1092 h 1092"/>
                <a:gd name="T14" fmla="*/ 298 w 596"/>
                <a:gd name="T15" fmla="*/ 1092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1" name="Freeform: Shape 15"/>
            <p:cNvSpPr>
              <a:spLocks/>
            </p:cNvSpPr>
            <p:nvPr/>
          </p:nvSpPr>
          <p:spPr bwMode="auto">
            <a:xfrm rot="3026502">
              <a:off x="9900884" y="1650070"/>
              <a:ext cx="874384" cy="284943"/>
            </a:xfrm>
            <a:custGeom>
              <a:avLst/>
              <a:gdLst>
                <a:gd name="T0" fmla="*/ 508 w 528"/>
                <a:gd name="T1" fmla="*/ 124 h 172"/>
                <a:gd name="T2" fmla="*/ 528 w 528"/>
                <a:gd name="T3" fmla="*/ 0 h 172"/>
                <a:gd name="T4" fmla="*/ 248 w 528"/>
                <a:gd name="T5" fmla="*/ 66 h 172"/>
                <a:gd name="T6" fmla="*/ 0 w 528"/>
                <a:gd name="T7" fmla="*/ 15 h 172"/>
                <a:gd name="T8" fmla="*/ 21 w 528"/>
                <a:gd name="T9" fmla="*/ 136 h 172"/>
                <a:gd name="T10" fmla="*/ 248 w 528"/>
                <a:gd name="T11" fmla="*/ 172 h 172"/>
                <a:gd name="T12" fmla="*/ 508 w 528"/>
                <a:gd name="T13" fmla="*/ 12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8" h="172">
                  <a:moveTo>
                    <a:pt x="508" y="124"/>
                  </a:moveTo>
                  <a:cubicBezTo>
                    <a:pt x="517" y="79"/>
                    <a:pt x="524" y="36"/>
                    <a:pt x="528" y="0"/>
                  </a:cubicBezTo>
                  <a:cubicBezTo>
                    <a:pt x="444" y="42"/>
                    <a:pt x="349" y="66"/>
                    <a:pt x="248" y="66"/>
                  </a:cubicBezTo>
                  <a:cubicBezTo>
                    <a:pt x="160" y="66"/>
                    <a:pt x="76" y="48"/>
                    <a:pt x="0" y="15"/>
                  </a:cubicBezTo>
                  <a:cubicBezTo>
                    <a:pt x="5" y="51"/>
                    <a:pt x="12" y="92"/>
                    <a:pt x="21" y="136"/>
                  </a:cubicBezTo>
                  <a:cubicBezTo>
                    <a:pt x="92" y="159"/>
                    <a:pt x="169" y="172"/>
                    <a:pt x="248" y="172"/>
                  </a:cubicBezTo>
                  <a:cubicBezTo>
                    <a:pt x="340" y="172"/>
                    <a:pt x="427" y="155"/>
                    <a:pt x="508" y="124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2" name="Freeform: Shape 16"/>
            <p:cNvSpPr>
              <a:spLocks/>
            </p:cNvSpPr>
            <p:nvPr/>
          </p:nvSpPr>
          <p:spPr bwMode="auto">
            <a:xfrm rot="3026502">
              <a:off x="10176507" y="1425488"/>
              <a:ext cx="923969" cy="233262"/>
            </a:xfrm>
            <a:custGeom>
              <a:avLst/>
              <a:gdLst>
                <a:gd name="T0" fmla="*/ 557 w 558"/>
                <a:gd name="T1" fmla="*/ 80 h 141"/>
                <a:gd name="T2" fmla="*/ 552 w 558"/>
                <a:gd name="T3" fmla="*/ 0 h 141"/>
                <a:gd name="T4" fmla="*/ 278 w 558"/>
                <a:gd name="T5" fmla="*/ 62 h 141"/>
                <a:gd name="T6" fmla="*/ 6 w 558"/>
                <a:gd name="T7" fmla="*/ 1 h 141"/>
                <a:gd name="T8" fmla="*/ 2 w 558"/>
                <a:gd name="T9" fmla="*/ 92 h 141"/>
                <a:gd name="T10" fmla="*/ 264 w 558"/>
                <a:gd name="T11" fmla="*/ 141 h 141"/>
                <a:gd name="T12" fmla="*/ 557 w 558"/>
                <a:gd name="T13" fmla="*/ 8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141">
                  <a:moveTo>
                    <a:pt x="557" y="80"/>
                  </a:moveTo>
                  <a:cubicBezTo>
                    <a:pt x="558" y="53"/>
                    <a:pt x="556" y="26"/>
                    <a:pt x="552" y="0"/>
                  </a:cubicBezTo>
                  <a:cubicBezTo>
                    <a:pt x="469" y="40"/>
                    <a:pt x="376" y="62"/>
                    <a:pt x="278" y="62"/>
                  </a:cubicBezTo>
                  <a:cubicBezTo>
                    <a:pt x="181" y="62"/>
                    <a:pt x="88" y="40"/>
                    <a:pt x="6" y="1"/>
                  </a:cubicBezTo>
                  <a:cubicBezTo>
                    <a:pt x="2" y="31"/>
                    <a:pt x="0" y="61"/>
                    <a:pt x="2" y="92"/>
                  </a:cubicBezTo>
                  <a:cubicBezTo>
                    <a:pt x="84" y="123"/>
                    <a:pt x="172" y="141"/>
                    <a:pt x="264" y="141"/>
                  </a:cubicBezTo>
                  <a:cubicBezTo>
                    <a:pt x="368" y="141"/>
                    <a:pt x="467" y="119"/>
                    <a:pt x="557" y="8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3" name="Oval 17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4" name="Oval 18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5" name="Oval 19"/>
            <p:cNvSpPr>
              <a:spLocks/>
            </p:cNvSpPr>
            <p:nvPr/>
          </p:nvSpPr>
          <p:spPr bwMode="auto">
            <a:xfrm rot="3026502">
              <a:off x="10542344" y="1517068"/>
              <a:ext cx="112441" cy="112441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6" name="Oval 20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7" name="Oval 21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8" name="Oval 22"/>
            <p:cNvSpPr>
              <a:spLocks/>
            </p:cNvSpPr>
            <p:nvPr/>
          </p:nvSpPr>
          <p:spPr bwMode="auto">
            <a:xfrm rot="3026502">
              <a:off x="10416349" y="1635888"/>
              <a:ext cx="91489" cy="89394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9" name="Oval 23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0" name="Oval 24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1" name="Oval 25"/>
            <p:cNvSpPr>
              <a:spLocks/>
            </p:cNvSpPr>
            <p:nvPr/>
          </p:nvSpPr>
          <p:spPr bwMode="auto">
            <a:xfrm rot="3026502">
              <a:off x="10296815" y="1734629"/>
              <a:ext cx="91489" cy="89394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2" name="Freeform: Shape 26"/>
            <p:cNvSpPr>
              <a:spLocks/>
            </p:cNvSpPr>
            <p:nvPr/>
          </p:nvSpPr>
          <p:spPr bwMode="auto">
            <a:xfrm rot="3026502">
              <a:off x="9886487" y="1698180"/>
              <a:ext cx="129202" cy="819909"/>
            </a:xfrm>
            <a:custGeom>
              <a:avLst/>
              <a:gdLst>
                <a:gd name="T0" fmla="*/ 77 w 78"/>
                <a:gd name="T1" fmla="*/ 48 h 496"/>
                <a:gd name="T2" fmla="*/ 78 w 78"/>
                <a:gd name="T3" fmla="*/ 39 h 496"/>
                <a:gd name="T4" fmla="*/ 39 w 78"/>
                <a:gd name="T5" fmla="*/ 0 h 496"/>
                <a:gd name="T6" fmla="*/ 0 w 78"/>
                <a:gd name="T7" fmla="*/ 40 h 496"/>
                <a:gd name="T8" fmla="*/ 18 w 78"/>
                <a:gd name="T9" fmla="*/ 475 h 496"/>
                <a:gd name="T10" fmla="*/ 19 w 78"/>
                <a:gd name="T11" fmla="*/ 475 h 496"/>
                <a:gd name="T12" fmla="*/ 19 w 78"/>
                <a:gd name="T13" fmla="*/ 475 h 496"/>
                <a:gd name="T14" fmla="*/ 40 w 78"/>
                <a:gd name="T15" fmla="*/ 496 h 496"/>
                <a:gd name="T16" fmla="*/ 61 w 78"/>
                <a:gd name="T17" fmla="*/ 475 h 496"/>
                <a:gd name="T18" fmla="*/ 61 w 78"/>
                <a:gd name="T19" fmla="*/ 475 h 496"/>
                <a:gd name="T20" fmla="*/ 61 w 78"/>
                <a:gd name="T21" fmla="*/ 475 h 496"/>
                <a:gd name="T22" fmla="*/ 77 w 78"/>
                <a:gd name="T23" fmla="*/ 48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496">
                  <a:moveTo>
                    <a:pt x="77" y="48"/>
                  </a:moveTo>
                  <a:cubicBezTo>
                    <a:pt x="77" y="45"/>
                    <a:pt x="78" y="42"/>
                    <a:pt x="78" y="39"/>
                  </a:cubicBezTo>
                  <a:cubicBezTo>
                    <a:pt x="78" y="18"/>
                    <a:pt x="60" y="0"/>
                    <a:pt x="39" y="0"/>
                  </a:cubicBezTo>
                  <a:cubicBezTo>
                    <a:pt x="17" y="0"/>
                    <a:pt x="0" y="18"/>
                    <a:pt x="0" y="40"/>
                  </a:cubicBezTo>
                  <a:cubicBezTo>
                    <a:pt x="18" y="475"/>
                    <a:pt x="18" y="475"/>
                    <a:pt x="18" y="475"/>
                  </a:cubicBezTo>
                  <a:cubicBezTo>
                    <a:pt x="19" y="475"/>
                    <a:pt x="19" y="475"/>
                    <a:pt x="19" y="475"/>
                  </a:cubicBezTo>
                  <a:cubicBezTo>
                    <a:pt x="19" y="475"/>
                    <a:pt x="19" y="475"/>
                    <a:pt x="19" y="475"/>
                  </a:cubicBezTo>
                  <a:cubicBezTo>
                    <a:pt x="19" y="487"/>
                    <a:pt x="29" y="496"/>
                    <a:pt x="40" y="496"/>
                  </a:cubicBezTo>
                  <a:cubicBezTo>
                    <a:pt x="52" y="496"/>
                    <a:pt x="61" y="487"/>
                    <a:pt x="61" y="475"/>
                  </a:cubicBezTo>
                  <a:cubicBezTo>
                    <a:pt x="61" y="475"/>
                    <a:pt x="61" y="475"/>
                    <a:pt x="61" y="475"/>
                  </a:cubicBezTo>
                  <a:cubicBezTo>
                    <a:pt x="61" y="475"/>
                    <a:pt x="61" y="475"/>
                    <a:pt x="61" y="475"/>
                  </a:cubicBezTo>
                  <a:lnTo>
                    <a:pt x="77" y="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3" name="Oval 27"/>
            <p:cNvSpPr>
              <a:spLocks/>
            </p:cNvSpPr>
            <p:nvPr/>
          </p:nvSpPr>
          <p:spPr bwMode="auto">
            <a:xfrm rot="3026502">
              <a:off x="10707783" y="1195435"/>
              <a:ext cx="323354" cy="3226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</p:grpSp>
      <p:sp>
        <p:nvSpPr>
          <p:cNvPr id="52" name="TextBox 30">
            <a:extLst>
              <a:ext uri="{FF2B5EF4-FFF2-40B4-BE49-F238E27FC236}">
                <a16:creationId xmlns:a16="http://schemas.microsoft.com/office/drawing/2014/main" id="{7FEA2843-5BCD-9143-BC1E-F7EAAA1F962A}"/>
              </a:ext>
            </a:extLst>
          </p:cNvPr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工作职责</a:t>
            </a:r>
          </a:p>
        </p:txBody>
      </p:sp>
      <p:pic>
        <p:nvPicPr>
          <p:cNvPr id="56" name="Image 12" descr="Divider Right.png">
            <a:extLst>
              <a:ext uri="{FF2B5EF4-FFF2-40B4-BE49-F238E27FC236}">
                <a16:creationId xmlns:a16="http://schemas.microsoft.com/office/drawing/2014/main" id="{83B24307-F207-A345-97D2-3178EC2BB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57" name="Image 12" descr="Divider Right.png">
            <a:extLst>
              <a:ext uri="{FF2B5EF4-FFF2-40B4-BE49-F238E27FC236}">
                <a16:creationId xmlns:a16="http://schemas.microsoft.com/office/drawing/2014/main" id="{C1F3A830-D640-2240-B2F0-63E6529AC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window dir="vert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30">
            <a:extLst>
              <a:ext uri="{FF2B5EF4-FFF2-40B4-BE49-F238E27FC236}">
                <a16:creationId xmlns:a16="http://schemas.microsoft.com/office/drawing/2014/main" id="{E499456D-DB7D-2942-8FCC-33D5EF94BF4B}"/>
              </a:ext>
            </a:extLst>
          </p:cNvPr>
          <p:cNvSpPr txBox="1"/>
          <p:nvPr/>
        </p:nvSpPr>
        <p:spPr>
          <a:xfrm>
            <a:off x="4231640" y="313055"/>
            <a:ext cx="27990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60" name="Image 12" descr="Divider Right.png">
            <a:extLst>
              <a:ext uri="{FF2B5EF4-FFF2-40B4-BE49-F238E27FC236}">
                <a16:creationId xmlns:a16="http://schemas.microsoft.com/office/drawing/2014/main" id="{8948A709-7264-A443-8953-4C19BFC30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32685" y="487680"/>
            <a:ext cx="2114550" cy="78105"/>
          </a:xfrm>
          <a:prstGeom prst="rect">
            <a:avLst/>
          </a:prstGeom>
        </p:spPr>
      </p:pic>
      <p:pic>
        <p:nvPicPr>
          <p:cNvPr id="62" name="Image 12" descr="Divider Right.png">
            <a:extLst>
              <a:ext uri="{FF2B5EF4-FFF2-40B4-BE49-F238E27FC236}">
                <a16:creationId xmlns:a16="http://schemas.microsoft.com/office/drawing/2014/main" id="{2FBCF9CC-7AA2-E44E-9571-8E58C26B4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6631305" y="487680"/>
            <a:ext cx="2114550" cy="78105"/>
          </a:xfrm>
          <a:prstGeom prst="rect">
            <a:avLst/>
          </a:prstGeom>
        </p:spPr>
      </p:pic>
      <p:sp>
        <p:nvSpPr>
          <p:cNvPr id="114" name="直接连接符 7">
            <a:extLst>
              <a:ext uri="{FF2B5EF4-FFF2-40B4-BE49-F238E27FC236}">
                <a16:creationId xmlns:a16="http://schemas.microsoft.com/office/drawing/2014/main" id="{0D43B3F2-08DC-BE4C-B59C-06010792A539}"/>
              </a:ext>
            </a:extLst>
          </p:cNvPr>
          <p:cNvSpPr/>
          <p:nvPr/>
        </p:nvSpPr>
        <p:spPr>
          <a:xfrm>
            <a:off x="6078550" y="735724"/>
            <a:ext cx="83319" cy="5728137"/>
          </a:xfrm>
          <a:prstGeom prst="line">
            <a:avLst/>
          </a:prstGeom>
          <a:solidFill>
            <a:schemeClr val="tx1"/>
          </a:solidFill>
          <a:ln w="6350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12" tIns="45705" rIns="91412" bIns="45705"/>
          <a:lstStyle/>
          <a:p>
            <a:endParaRPr lang="en-US" altLang="zh-CN" sz="3732" noProof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5" name="椭圆 2">
            <a:extLst>
              <a:ext uri="{FF2B5EF4-FFF2-40B4-BE49-F238E27FC236}">
                <a16:creationId xmlns:a16="http://schemas.microsoft.com/office/drawing/2014/main" id="{0D490BDB-B22C-C043-8F2A-9653039799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2334" y="1720958"/>
            <a:ext cx="166639" cy="16903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椭圆 8">
            <a:extLst>
              <a:ext uri="{FF2B5EF4-FFF2-40B4-BE49-F238E27FC236}">
                <a16:creationId xmlns:a16="http://schemas.microsoft.com/office/drawing/2014/main" id="{3DDB196B-4DB6-2944-AA40-5A354BEB8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7782" y="3151821"/>
            <a:ext cx="166639" cy="16668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椭圆 9">
            <a:extLst>
              <a:ext uri="{FF2B5EF4-FFF2-40B4-BE49-F238E27FC236}">
                <a16:creationId xmlns:a16="http://schemas.microsoft.com/office/drawing/2014/main" id="{95FA3894-6FD9-084E-9A0A-CBE89135A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6889" y="4493546"/>
            <a:ext cx="166639" cy="165516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矩形 57">
            <a:extLst>
              <a:ext uri="{FF2B5EF4-FFF2-40B4-BE49-F238E27FC236}">
                <a16:creationId xmlns:a16="http://schemas.microsoft.com/office/drawing/2014/main" id="{929BBD14-B12F-FE4C-96CC-D0923E559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038" y="1652488"/>
            <a:ext cx="3277886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采用基于基础网络服务的网络模型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81C331BA-05F5-4A48-96AD-41434E97FE03}"/>
              </a:ext>
            </a:extLst>
          </p:cNvPr>
          <p:cNvSpPr txBox="1"/>
          <p:nvPr/>
        </p:nvSpPr>
        <p:spPr>
          <a:xfrm>
            <a:off x="6200339" y="2045052"/>
            <a:ext cx="4610948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采用基于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INET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网络机制，实现管理系统和用户集群</a:t>
            </a:r>
            <a:r>
              <a:rPr lang="en-US" altLang="zh-CN" sz="1200" dirty="0" err="1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vpc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打通。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0" name="矩形 57">
            <a:extLst>
              <a:ext uri="{FF2B5EF4-FFF2-40B4-BE49-F238E27FC236}">
                <a16:creationId xmlns:a16="http://schemas.microsoft.com/office/drawing/2014/main" id="{A9B80F08-3D3B-DB4A-AC89-44AF6C69A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3065904"/>
            <a:ext cx="3786017" cy="3385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通过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CMDB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ACL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隔离租户资源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CA33DCA9-135C-2B4B-9376-05AC14BCDC09}"/>
              </a:ext>
            </a:extLst>
          </p:cNvPr>
          <p:cNvSpPr txBox="1"/>
          <p:nvPr/>
        </p:nvSpPr>
        <p:spPr>
          <a:xfrm>
            <a:off x="6292002" y="3643283"/>
            <a:ext cx="4878327" cy="61366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通过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CMDB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子系统绑定父账号集群，通过高可用组及</a:t>
            </a:r>
            <a:r>
              <a:rPr lang="en-US" altLang="zh-CN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ACL</a:t>
            </a:r>
            <a:r>
              <a:rPr lang="zh-CN" altLang="en-US" sz="1200" dirty="0">
                <a:solidFill>
                  <a:srgbClr val="000000"/>
                </a:solidFill>
                <a:latin typeface="Microsoft YaHei" charset="-122"/>
                <a:ea typeface="Microsoft YaHei" charset="-122"/>
                <a:sym typeface="+mn-ea"/>
              </a:rPr>
              <a:t>权限控制实现网络隔离。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2" name="矩形 57">
            <a:extLst>
              <a:ext uri="{FF2B5EF4-FFF2-40B4-BE49-F238E27FC236}">
                <a16:creationId xmlns:a16="http://schemas.microsoft.com/office/drawing/2014/main" id="{53763867-D557-BF44-88EB-477E61AA0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4407042"/>
            <a:ext cx="3535170" cy="3385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定制化配置中心服务</a:t>
            </a: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5B0DC27F-77E2-5F4D-B9A3-67ADFBBD7213}"/>
              </a:ext>
            </a:extLst>
          </p:cNvPr>
          <p:cNvSpPr txBox="1"/>
          <p:nvPr/>
        </p:nvSpPr>
        <p:spPr>
          <a:xfrm>
            <a:off x="6300365" y="4936823"/>
            <a:ext cx="4610948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配置自动生成，服务自动发现。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4" name="矩形 57">
            <a:extLst>
              <a:ext uri="{FF2B5EF4-FFF2-40B4-BE49-F238E27FC236}">
                <a16:creationId xmlns:a16="http://schemas.microsoft.com/office/drawing/2014/main" id="{E8D02B64-7EDB-964B-998A-BA5FD2691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539" y="1652488"/>
            <a:ext cx="2334822" cy="3385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dist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跨</a:t>
            </a:r>
            <a:r>
              <a:rPr lang="en" altLang="zh-CN" sz="1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vpc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网络访问困难</a:t>
            </a: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4D8234A6-3541-AF49-A717-541747EED882}"/>
              </a:ext>
            </a:extLst>
          </p:cNvPr>
          <p:cNvSpPr txBox="1"/>
          <p:nvPr/>
        </p:nvSpPr>
        <p:spPr>
          <a:xfrm>
            <a:off x="3177964" y="2102146"/>
            <a:ext cx="3207821" cy="613664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用户集群与管理系统在不同</a:t>
            </a:r>
            <a:r>
              <a:rPr lang="en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lang="zh-CN" altLang="e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管控困难。</a:t>
            </a:r>
          </a:p>
        </p:txBody>
      </p:sp>
      <p:sp>
        <p:nvSpPr>
          <p:cNvPr id="126" name="矩形 57">
            <a:extLst>
              <a:ext uri="{FF2B5EF4-FFF2-40B4-BE49-F238E27FC236}">
                <a16:creationId xmlns:a16="http://schemas.microsoft.com/office/drawing/2014/main" id="{BCE9F49D-51B5-AF4F-8458-9F04987866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539" y="3065904"/>
            <a:ext cx="2338395" cy="3385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多租户资源隔离困难</a:t>
            </a: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1379BB71-9615-BE49-A90C-3F4BC265382B}"/>
              </a:ext>
            </a:extLst>
          </p:cNvPr>
          <p:cNvSpPr txBox="1"/>
          <p:nvPr/>
        </p:nvSpPr>
        <p:spPr>
          <a:xfrm>
            <a:off x="3177964" y="3663406"/>
            <a:ext cx="2782867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跨</a:t>
            </a:r>
            <a:r>
              <a:rPr lang="en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带来的多租户管理困境。</a:t>
            </a:r>
          </a:p>
        </p:txBody>
      </p:sp>
      <p:sp>
        <p:nvSpPr>
          <p:cNvPr id="128" name="矩形 57">
            <a:extLst>
              <a:ext uri="{FF2B5EF4-FFF2-40B4-BE49-F238E27FC236}">
                <a16:creationId xmlns:a16="http://schemas.microsoft.com/office/drawing/2014/main" id="{F8509499-05F0-0E43-B0C1-9C8DC04943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596" y="4407042"/>
            <a:ext cx="2098513" cy="3385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环境复杂，配置难管</a:t>
            </a: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95099DF0-7B58-2744-9E75-B778EF39EB2C}"/>
              </a:ext>
            </a:extLst>
          </p:cNvPr>
          <p:cNvSpPr txBox="1"/>
          <p:nvPr/>
        </p:nvSpPr>
        <p:spPr>
          <a:xfrm>
            <a:off x="3159025" y="4998456"/>
            <a:ext cx="2853656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异构机型，海量配置文件。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7B92DB8-29A4-A649-AEC1-27F003EA0302}"/>
              </a:ext>
            </a:extLst>
          </p:cNvPr>
          <p:cNvGrpSpPr/>
          <p:nvPr/>
        </p:nvGrpSpPr>
        <p:grpSpPr>
          <a:xfrm>
            <a:off x="3825766" y="959342"/>
            <a:ext cx="1671145" cy="441007"/>
            <a:chOff x="814328" y="3219334"/>
            <a:chExt cx="1356392" cy="43253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4492778-A7FD-464A-A86E-6C87EDCDE385}"/>
                </a:ext>
              </a:extLst>
            </p:cNvPr>
            <p:cNvGrpSpPr/>
            <p:nvPr/>
          </p:nvGrpSpPr>
          <p:grpSpPr>
            <a:xfrm>
              <a:off x="814328" y="3219334"/>
              <a:ext cx="1356392" cy="432536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88EBA05D-53F0-7F49-A548-AFA3A7D85245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928720E4-0706-C14A-B2A3-11E5F9CB6905}"/>
                  </a:ext>
                </a:extLst>
              </p:cNvPr>
              <p:cNvSpPr/>
              <p:nvPr/>
            </p:nvSpPr>
            <p:spPr>
              <a:xfrm>
                <a:off x="4351927" y="1373342"/>
                <a:ext cx="3742173" cy="258445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3" name="TextBox 28">
              <a:extLst>
                <a:ext uri="{FF2B5EF4-FFF2-40B4-BE49-F238E27FC236}">
                  <a16:creationId xmlns:a16="http://schemas.microsoft.com/office/drawing/2014/main" id="{B83946A3-44B3-604F-87AD-16ECE3FFE8B8}"/>
                </a:ext>
              </a:extLst>
            </p:cNvPr>
            <p:cNvSpPr txBox="1"/>
            <p:nvPr/>
          </p:nvSpPr>
          <p:spPr>
            <a:xfrm>
              <a:off x="1105917" y="3361291"/>
              <a:ext cx="787838" cy="1550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/>
              <a:r>
                <a:rPr lang="zh-CN" altLang="en-US" sz="1800" dirty="0">
                  <a:solidFill>
                    <a:schemeClr val="accent1"/>
                  </a:solidFill>
                  <a:cs typeface="宋体" panose="02010600030101010101" pitchFamily="2" charset="-122"/>
                </a:rPr>
                <a:t>难点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32F878A-41AC-4C45-AA23-55B5E39DD900}"/>
              </a:ext>
            </a:extLst>
          </p:cNvPr>
          <p:cNvGrpSpPr/>
          <p:nvPr/>
        </p:nvGrpSpPr>
        <p:grpSpPr>
          <a:xfrm>
            <a:off x="6631305" y="964262"/>
            <a:ext cx="1671145" cy="441007"/>
            <a:chOff x="814328" y="3219334"/>
            <a:chExt cx="1356392" cy="432536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B1886D66-418A-EF46-A357-9E061B7E8774}"/>
                </a:ext>
              </a:extLst>
            </p:cNvPr>
            <p:cNvGrpSpPr/>
            <p:nvPr/>
          </p:nvGrpSpPr>
          <p:grpSpPr>
            <a:xfrm>
              <a:off x="814328" y="3219334"/>
              <a:ext cx="1356392" cy="432536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CB4F6F-A401-B541-AC6E-B3A4F58D86B7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" name="圆角矩形 29">
                <a:extLst>
                  <a:ext uri="{FF2B5EF4-FFF2-40B4-BE49-F238E27FC236}">
                    <a16:creationId xmlns:a16="http://schemas.microsoft.com/office/drawing/2014/main" id="{910C7B33-E61E-E140-B3FF-25719BF1042B}"/>
                  </a:ext>
                </a:extLst>
              </p:cNvPr>
              <p:cNvSpPr/>
              <p:nvPr/>
            </p:nvSpPr>
            <p:spPr>
              <a:xfrm>
                <a:off x="4351927" y="1373342"/>
                <a:ext cx="3742173" cy="258445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889DD8DE-CB15-0E43-ADE2-8FA924989567}"/>
                </a:ext>
              </a:extLst>
            </p:cNvPr>
            <p:cNvSpPr txBox="1"/>
            <p:nvPr/>
          </p:nvSpPr>
          <p:spPr>
            <a:xfrm>
              <a:off x="1105917" y="3361291"/>
              <a:ext cx="787838" cy="27167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/>
              <a:r>
                <a:rPr lang="zh-CN" altLang="en-US" sz="1800" dirty="0">
                  <a:solidFill>
                    <a:schemeClr val="accent1"/>
                  </a:solidFill>
                  <a:cs typeface="宋体" panose="02010600030101010101" pitchFamily="2" charset="-122"/>
                </a:rPr>
                <a:t>方案</a:t>
              </a:r>
            </a:p>
          </p:txBody>
        </p:sp>
      </p:grpSp>
      <p:sp>
        <p:nvSpPr>
          <p:cNvPr id="31" name="矩形 57">
            <a:extLst>
              <a:ext uri="{FF2B5EF4-FFF2-40B4-BE49-F238E27FC236}">
                <a16:creationId xmlns:a16="http://schemas.microsoft.com/office/drawing/2014/main" id="{47751F6E-FCC4-0B4A-932F-F085411D5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596" y="5672326"/>
            <a:ext cx="2098513" cy="338524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弹性扩容能力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C2F1C3D-D2F3-F548-AC30-B94A3F566E1D}"/>
              </a:ext>
            </a:extLst>
          </p:cNvPr>
          <p:cNvSpPr txBox="1"/>
          <p:nvPr/>
        </p:nvSpPr>
        <p:spPr>
          <a:xfrm>
            <a:off x="3154232" y="6059919"/>
            <a:ext cx="2853656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缺乏集群动态扩容能力。</a:t>
            </a:r>
          </a:p>
        </p:txBody>
      </p:sp>
      <p:sp>
        <p:nvSpPr>
          <p:cNvPr id="33" name="矩形 57">
            <a:extLst>
              <a:ext uri="{FF2B5EF4-FFF2-40B4-BE49-F238E27FC236}">
                <a16:creationId xmlns:a16="http://schemas.microsoft.com/office/drawing/2014/main" id="{1DA9903B-A8C6-EA44-8C87-2A512254F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935" y="5666324"/>
            <a:ext cx="3249989" cy="338524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12" tIns="45705" rIns="91412" bIns="45705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通过资源管理子系统实现弹性扩容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8D9D29-8797-2D42-8436-0FCCFB53AB50}"/>
              </a:ext>
            </a:extLst>
          </p:cNvPr>
          <p:cNvSpPr txBox="1"/>
          <p:nvPr/>
        </p:nvSpPr>
        <p:spPr>
          <a:xfrm>
            <a:off x="6288258" y="6060901"/>
            <a:ext cx="3478312" cy="336665"/>
          </a:xfrm>
          <a:prstGeom prst="rect">
            <a:avLst/>
          </a:prstGeom>
          <a:noFill/>
          <a:ln w="9525">
            <a:noFill/>
          </a:ln>
        </p:spPr>
        <p:txBody>
          <a:bodyPr wrap="square" lIns="91412" tIns="45705" rIns="91412" bIns="45705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自研资源管理系统，实现与资源交互与控制。</a:t>
            </a:r>
          </a:p>
        </p:txBody>
      </p:sp>
      <p:sp>
        <p:nvSpPr>
          <p:cNvPr id="35" name="椭圆 9">
            <a:extLst>
              <a:ext uri="{FF2B5EF4-FFF2-40B4-BE49-F238E27FC236}">
                <a16:creationId xmlns:a16="http://schemas.microsoft.com/office/drawing/2014/main" id="{683B4254-957E-4D45-8E91-8895D59AB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5653" y="5758830"/>
            <a:ext cx="166639" cy="16551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91412" tIns="45705" rIns="91412" bIns="45705" anchor="ctr"/>
          <a:lstStyle/>
          <a:p>
            <a:pPr algn="ctr"/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28">
            <a:extLst>
              <a:ext uri="{FF2B5EF4-FFF2-40B4-BE49-F238E27FC236}">
                <a16:creationId xmlns:a16="http://schemas.microsoft.com/office/drawing/2014/main" id="{5B21384D-A296-0544-A318-61BDDB4B81B9}"/>
              </a:ext>
            </a:extLst>
          </p:cNvPr>
          <p:cNvSpPr/>
          <p:nvPr/>
        </p:nvSpPr>
        <p:spPr bwMode="auto">
          <a:xfrm>
            <a:off x="0" y="860748"/>
            <a:ext cx="3014899" cy="1583480"/>
          </a:xfrm>
          <a:prstGeom prst="rect">
            <a:avLst/>
          </a:prstGeom>
          <a:solidFill>
            <a:srgbClr val="D9605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5" tIns="45717" rIns="91435" bIns="45717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35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41" name="TextBox 17">
            <a:extLst>
              <a:ext uri="{FF2B5EF4-FFF2-40B4-BE49-F238E27FC236}">
                <a16:creationId xmlns:a16="http://schemas.microsoft.com/office/drawing/2014/main" id="{E26B18D8-9C24-D04A-9A66-0E1536AA589F}"/>
              </a:ext>
            </a:extLst>
          </p:cNvPr>
          <p:cNvSpPr txBox="1"/>
          <p:nvPr/>
        </p:nvSpPr>
        <p:spPr bwMode="auto">
          <a:xfrm>
            <a:off x="933303" y="910172"/>
            <a:ext cx="1172106" cy="707880"/>
          </a:xfrm>
          <a:prstGeom prst="rect">
            <a:avLst/>
          </a:prstGeom>
          <a:noFill/>
        </p:spPr>
        <p:txBody>
          <a:bodyPr wrap="none" lIns="91435" tIns="45717" rIns="91435" bIns="45717">
            <a:spAutoFit/>
          </a:bodyPr>
          <a:lstStyle/>
          <a:p>
            <a:pPr defTabSz="914282">
              <a:defRPr/>
            </a:pPr>
            <a:r>
              <a:rPr lang="zh-CN" altLang="en-US" sz="4000" kern="0" spc="-150" dirty="0">
                <a:ln w="1905">
                  <a:noFill/>
                </a:ln>
                <a:solidFill>
                  <a:prstClr val="white"/>
                </a:solidFill>
                <a:latin typeface="方正大黑简体" pitchFamily="65" charset="-122"/>
                <a:ea typeface="方正大黑简体" pitchFamily="65" charset="-122"/>
              </a:rPr>
              <a:t>目标</a:t>
            </a:r>
          </a:p>
        </p:txBody>
      </p:sp>
      <p:sp>
        <p:nvSpPr>
          <p:cNvPr id="42" name="TextBox 18">
            <a:extLst>
              <a:ext uri="{FF2B5EF4-FFF2-40B4-BE49-F238E27FC236}">
                <a16:creationId xmlns:a16="http://schemas.microsoft.com/office/drawing/2014/main" id="{26B8407F-B453-EE4E-8897-11D41CC29CB4}"/>
              </a:ext>
            </a:extLst>
          </p:cNvPr>
          <p:cNvSpPr txBox="1"/>
          <p:nvPr/>
        </p:nvSpPr>
        <p:spPr bwMode="auto">
          <a:xfrm>
            <a:off x="575950" y="1577953"/>
            <a:ext cx="2326268" cy="707880"/>
          </a:xfrm>
          <a:prstGeom prst="rect">
            <a:avLst/>
          </a:prstGeom>
          <a:noFill/>
        </p:spPr>
        <p:txBody>
          <a:bodyPr wrap="none" lIns="91435" tIns="45717" rIns="91435" bIns="45717">
            <a:spAutoFit/>
          </a:bodyPr>
          <a:lstStyle/>
          <a:p>
            <a:pPr marL="342900" indent="-342900" defTabSz="914282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面向多租户</a:t>
            </a:r>
            <a:endParaRPr lang="en-US" altLang="zh-CN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 defTabSz="914282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商业化赋能项目</a:t>
            </a:r>
          </a:p>
        </p:txBody>
      </p:sp>
    </p:spTree>
    <p:extLst>
      <p:ext uri="{BB962C8B-B14F-4D97-AF65-F5344CB8AC3E}">
        <p14:creationId xmlns:p14="http://schemas.microsoft.com/office/powerpoint/2010/main" val="113768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9939" y="833349"/>
            <a:ext cx="2634070" cy="830842"/>
          </a:xfrm>
        </p:spPr>
        <p:txBody>
          <a:bodyPr/>
          <a:lstStyle/>
          <a:p>
            <a:pPr lvl="0"/>
            <a:r>
              <a:rPr lang="zh-CN" altLang="en-US" sz="2800" dirty="0">
                <a:solidFill>
                  <a:srgbClr val="C00000"/>
                </a:solidFill>
              </a:rPr>
              <a:t>确定网络模型</a:t>
            </a:r>
          </a:p>
          <a:p>
            <a:pPr lvl="0"/>
            <a:endParaRPr lang="zh-CN" altLang="en-US" sz="2800" dirty="0">
              <a:solidFill>
                <a:srgbClr val="C00000"/>
              </a:solidFill>
            </a:endParaRPr>
          </a:p>
          <a:p>
            <a:endParaRPr lang="zh-CN" altLang="en-US" sz="1200" dirty="0">
              <a:solidFill>
                <a:srgbClr val="C00000"/>
              </a:solidFill>
            </a:endParaRPr>
          </a:p>
        </p:txBody>
      </p:sp>
      <p:sp>
        <p:nvSpPr>
          <p:cNvPr id="10" name="Rectangle 29"/>
          <p:cNvSpPr/>
          <p:nvPr/>
        </p:nvSpPr>
        <p:spPr>
          <a:xfrm>
            <a:off x="600056" y="1457287"/>
            <a:ext cx="4293107" cy="657105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确定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BDP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在云上的网络模型及落地方案，通过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100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段</a:t>
            </a:r>
            <a:r>
              <a:rPr kumimoji="1" lang="en-US" altLang="zh-CN" sz="13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vip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打通管理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和用户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</a:p>
        </p:txBody>
      </p:sp>
      <p:sp>
        <p:nvSpPr>
          <p:cNvPr id="11" name="Rectangle 30"/>
          <p:cNvSpPr/>
          <p:nvPr/>
        </p:nvSpPr>
        <p:spPr>
          <a:xfrm>
            <a:off x="502438" y="1579207"/>
            <a:ext cx="92909" cy="50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3" name="Rectangle 34"/>
          <p:cNvSpPr/>
          <p:nvPr/>
        </p:nvSpPr>
        <p:spPr>
          <a:xfrm>
            <a:off x="595347" y="2429581"/>
            <a:ext cx="4297816" cy="392417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控制面和数据面分离，用户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可以单向连通管理</a:t>
            </a: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VPC</a:t>
            </a:r>
          </a:p>
        </p:txBody>
      </p:sp>
      <p:sp>
        <p:nvSpPr>
          <p:cNvPr id="14" name="Rectangle 35"/>
          <p:cNvSpPr/>
          <p:nvPr/>
        </p:nvSpPr>
        <p:spPr>
          <a:xfrm>
            <a:off x="502442" y="2402355"/>
            <a:ext cx="97614" cy="503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Rectangle 37"/>
          <p:cNvSpPr/>
          <p:nvPr/>
        </p:nvSpPr>
        <p:spPr>
          <a:xfrm>
            <a:off x="595347" y="4775095"/>
            <a:ext cx="4297816" cy="357023"/>
          </a:xfrm>
          <a:prstGeom prst="rect">
            <a:avLst/>
          </a:prstGeom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1" lang="en-US" altLang="zh-CN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Salt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命令自动拉取执行</a:t>
            </a:r>
            <a:endParaRPr kumimoji="1" lang="en-US" altLang="zh-CN" sz="13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Rectangle 38"/>
          <p:cNvSpPr/>
          <p:nvPr/>
        </p:nvSpPr>
        <p:spPr>
          <a:xfrm>
            <a:off x="509939" y="4780964"/>
            <a:ext cx="94826" cy="503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TextBox 39"/>
          <p:cNvSpPr txBox="1"/>
          <p:nvPr/>
        </p:nvSpPr>
        <p:spPr>
          <a:xfrm>
            <a:off x="604765" y="5660118"/>
            <a:ext cx="3377458" cy="357023"/>
          </a:xfrm>
          <a:prstGeom prst="rect">
            <a:avLst/>
          </a:prstGeom>
          <a:noFill/>
        </p:spPr>
        <p:txBody>
          <a:bodyPr wrap="square" lIns="91442" tIns="45721" rIns="91442" bIns="4572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kumimoji="1" lang="en-US" altLang="zh-CN" sz="13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Hbase</a:t>
            </a:r>
            <a:r>
              <a:rPr kumimoji="1" lang="zh-CN" altLang="en-US" sz="13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系统管理</a:t>
            </a:r>
            <a:endParaRPr kumimoji="1" lang="en-US" altLang="zh-CN" sz="13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Rectangle 41"/>
          <p:cNvSpPr/>
          <p:nvPr/>
        </p:nvSpPr>
        <p:spPr>
          <a:xfrm>
            <a:off x="502438" y="5660118"/>
            <a:ext cx="97618" cy="503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ECC1AA34-E71E-5F4B-9155-BC4721D1A2C0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10A7F67B-0B77-BC4C-8368-99BDE2C07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1" name="Image 12" descr="Divider Right.png">
            <a:extLst>
              <a:ext uri="{FF2B5EF4-FFF2-40B4-BE49-F238E27FC236}">
                <a16:creationId xmlns:a16="http://schemas.microsoft.com/office/drawing/2014/main" id="{B51A6FC4-C178-2446-8510-86FD00E03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  <p:sp>
        <p:nvSpPr>
          <p:cNvPr id="22" name="文本占位符 1">
            <a:extLst>
              <a:ext uri="{FF2B5EF4-FFF2-40B4-BE49-F238E27FC236}">
                <a16:creationId xmlns:a16="http://schemas.microsoft.com/office/drawing/2014/main" id="{10F9E6CA-E168-044A-B322-5A8CD6509B39}"/>
              </a:ext>
            </a:extLst>
          </p:cNvPr>
          <p:cNvSpPr txBox="1">
            <a:spLocks/>
          </p:cNvSpPr>
          <p:nvPr/>
        </p:nvSpPr>
        <p:spPr>
          <a:xfrm>
            <a:off x="484234" y="3919783"/>
            <a:ext cx="2634070" cy="830842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l" defTabSz="1087120" rtl="0" eaLnBrk="1" latinLnBrk="0" hangingPunct="1">
              <a:spcBef>
                <a:spcPct val="20000"/>
              </a:spcBef>
              <a:buFontTx/>
              <a:buNone/>
              <a:defRPr sz="3385" b="1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83920" indent="-33972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32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608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85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0500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4919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39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58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510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705" indent="-272415" algn="l" defTabSz="108712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33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</a:rPr>
              <a:t>解决问题</a:t>
            </a:r>
          </a:p>
          <a:p>
            <a:endParaRPr lang="zh-CN" altLang="en-US" sz="1200" dirty="0">
              <a:solidFill>
                <a:srgbClr val="C00000"/>
              </a:solidFill>
            </a:endParaRPr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2FB12B9E-6D73-2E4F-91E7-0B40E8851C66}"/>
              </a:ext>
            </a:extLst>
          </p:cNvPr>
          <p:cNvCxnSpPr>
            <a:cxnSpLocks/>
          </p:cNvCxnSpPr>
          <p:nvPr/>
        </p:nvCxnSpPr>
        <p:spPr>
          <a:xfrm>
            <a:off x="484234" y="3370521"/>
            <a:ext cx="43004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BABACE9C-2220-5F4A-8C67-BD6A8CCBD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1" y="1024833"/>
            <a:ext cx="7324815" cy="539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01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>
            <a:extLst>
              <a:ext uri="{FF2B5EF4-FFF2-40B4-BE49-F238E27FC236}">
                <a16:creationId xmlns:a16="http://schemas.microsoft.com/office/drawing/2014/main" id="{40EC5071-8310-4B4F-A77D-B8E33911F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150" y="887783"/>
            <a:ext cx="7996292" cy="575852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DEC0012-58F5-B344-A372-1C8622538F2F}"/>
              </a:ext>
            </a:extLst>
          </p:cNvPr>
          <p:cNvSpPr/>
          <p:nvPr/>
        </p:nvSpPr>
        <p:spPr>
          <a:xfrm>
            <a:off x="438038" y="3037186"/>
            <a:ext cx="2413781" cy="344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本地配置文件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6FE738F-FD43-3549-816F-1749BADDD5E5}"/>
              </a:ext>
            </a:extLst>
          </p:cNvPr>
          <p:cNvSpPr/>
          <p:nvPr/>
        </p:nvSpPr>
        <p:spPr>
          <a:xfrm>
            <a:off x="438039" y="2380159"/>
            <a:ext cx="1108956" cy="330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8878D0E-F592-F44E-9D32-7E8F3BF24955}"/>
              </a:ext>
            </a:extLst>
          </p:cNvPr>
          <p:cNvSpPr/>
          <p:nvPr/>
        </p:nvSpPr>
        <p:spPr>
          <a:xfrm>
            <a:off x="1763401" y="2380159"/>
            <a:ext cx="1088419" cy="344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代理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0FD43AE-725C-1E43-9ECD-393F6A0C352A}"/>
              </a:ext>
            </a:extLst>
          </p:cNvPr>
          <p:cNvSpPr/>
          <p:nvPr/>
        </p:nvSpPr>
        <p:spPr>
          <a:xfrm>
            <a:off x="361423" y="3831986"/>
            <a:ext cx="2529308" cy="394380"/>
          </a:xfrm>
          <a:prstGeom prst="rect">
            <a:avLst/>
          </a:prstGeom>
          <a:solidFill>
            <a:srgbClr val="32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Apollo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配置中心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C4587ACC-669C-D44D-A4D7-3040A0F13F7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92517" y="2710900"/>
            <a:ext cx="0" cy="32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6692377E-0951-C54F-B0EF-D318CD7D564D}"/>
              </a:ext>
            </a:extLst>
          </p:cNvPr>
          <p:cNvCxnSpPr>
            <a:cxnSpLocks/>
          </p:cNvCxnSpPr>
          <p:nvPr/>
        </p:nvCxnSpPr>
        <p:spPr>
          <a:xfrm>
            <a:off x="2312236" y="2707661"/>
            <a:ext cx="0" cy="326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>
            <a:extLst>
              <a:ext uri="{FF2B5EF4-FFF2-40B4-BE49-F238E27FC236}">
                <a16:creationId xmlns:a16="http://schemas.microsoft.com/office/drawing/2014/main" id="{DCBDDC38-C540-DF40-ABD8-BEAA0CAEB42B}"/>
              </a:ext>
            </a:extLst>
          </p:cNvPr>
          <p:cNvCxnSpPr>
            <a:cxnSpLocks/>
            <a:stCxn id="7" idx="3"/>
            <a:endCxn id="10" idx="3"/>
          </p:cNvCxnSpPr>
          <p:nvPr/>
        </p:nvCxnSpPr>
        <p:spPr>
          <a:xfrm>
            <a:off x="2851820" y="2552620"/>
            <a:ext cx="38911" cy="1476556"/>
          </a:xfrm>
          <a:prstGeom prst="bentConnector3">
            <a:avLst>
              <a:gd name="adj1" fmla="val 6874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7634F410-0E74-BF4A-AF53-93C1A50B7998}"/>
              </a:ext>
            </a:extLst>
          </p:cNvPr>
          <p:cNvSpPr txBox="1"/>
          <p:nvPr/>
        </p:nvSpPr>
        <p:spPr>
          <a:xfrm>
            <a:off x="438038" y="4861350"/>
            <a:ext cx="3689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已覆盖应用：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JdNosql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公有云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Hbase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100%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集群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39FC5BE-4E3F-A649-AF39-2F224E35382A}"/>
              </a:ext>
            </a:extLst>
          </p:cNvPr>
          <p:cNvSpPr txBox="1"/>
          <p:nvPr/>
        </p:nvSpPr>
        <p:spPr>
          <a:xfrm>
            <a:off x="381846" y="1064917"/>
            <a:ext cx="10237694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配置中心引入：</a:t>
            </a:r>
            <a:endParaRPr lang="en-US" altLang="zh-CN" sz="2800" b="1" dirty="0">
              <a:solidFill>
                <a:srgbClr val="C00000"/>
              </a:solidFill>
              <a:latin typeface="Microsoft YaHei" charset="-122"/>
              <a:ea typeface="Microsoft YaHei" charset="-122"/>
            </a:endParaRPr>
          </a:p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 </a:t>
            </a:r>
            <a:r>
              <a:rPr lang="zh-CN" altLang="en-US" sz="16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统一配置文件管理，自动同步，插件化实现，零业务侵入</a:t>
            </a: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905F16CE-EDBD-6F48-AA8E-AED087951869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18" name="Image 12" descr="Divider Right.png">
            <a:extLst>
              <a:ext uri="{FF2B5EF4-FFF2-40B4-BE49-F238E27FC236}">
                <a16:creationId xmlns:a16="http://schemas.microsoft.com/office/drawing/2014/main" id="{B7AFD16A-2566-954E-9C72-0BA7414DB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DFDB8396-86BF-4A46-9C94-154500DA3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0165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20">
            <a:extLst>
              <a:ext uri="{FF2B5EF4-FFF2-40B4-BE49-F238E27FC236}">
                <a16:creationId xmlns:a16="http://schemas.microsoft.com/office/drawing/2014/main" id="{BE968664-58C2-2C47-8EE9-DD5397E357EB}"/>
              </a:ext>
            </a:extLst>
          </p:cNvPr>
          <p:cNvSpPr txBox="1"/>
          <p:nvPr/>
        </p:nvSpPr>
        <p:spPr>
          <a:xfrm>
            <a:off x="7603544" y="3607557"/>
            <a:ext cx="1970551" cy="377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多云适配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39" name="TextBox 21">
            <a:extLst>
              <a:ext uri="{FF2B5EF4-FFF2-40B4-BE49-F238E27FC236}">
                <a16:creationId xmlns:a16="http://schemas.microsoft.com/office/drawing/2014/main" id="{E846903E-5924-934B-ADBE-462222D670FC}"/>
              </a:ext>
            </a:extLst>
          </p:cNvPr>
          <p:cNvSpPr txBox="1"/>
          <p:nvPr/>
        </p:nvSpPr>
        <p:spPr>
          <a:xfrm>
            <a:off x="7603544" y="4005136"/>
            <a:ext cx="4005274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2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</a:t>
            </a:r>
            <a:r>
              <a:rPr lang="en-US" altLang="zh-CN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化能力，封装底层</a:t>
            </a:r>
            <a:r>
              <a:rPr lang="en-US" altLang="zh-CN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IAAS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服务，屏蔽上层感知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已支持京东公有云适配及发布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基于此框架可实现物理机及其他三方云的适配          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10CD66D2-5E4E-3043-A7FF-B7C46C24E679}"/>
              </a:ext>
            </a:extLst>
          </p:cNvPr>
          <p:cNvSpPr/>
          <p:nvPr/>
        </p:nvSpPr>
        <p:spPr>
          <a:xfrm>
            <a:off x="7464152" y="3585948"/>
            <a:ext cx="4219887" cy="200329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664C7FB4-0AE2-044A-A93E-EE3DA4E0050B}"/>
              </a:ext>
            </a:extLst>
          </p:cNvPr>
          <p:cNvSpPr txBox="1"/>
          <p:nvPr/>
        </p:nvSpPr>
        <p:spPr>
          <a:xfrm>
            <a:off x="7603543" y="1106639"/>
            <a:ext cx="1970551" cy="377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</a:rPr>
              <a:t>标准化产品接入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itchFamily="34" charset="-122"/>
              <a:ea typeface="微软雅黑" pitchFamily="34" charset="-122"/>
              <a:cs typeface="Arial Unicode MS" pitchFamily="34" charset="-122"/>
            </a:endParaRP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618B1A86-C397-2147-9E52-A4F780413522}"/>
              </a:ext>
            </a:extLst>
          </p:cNvPr>
          <p:cNvSpPr txBox="1"/>
          <p:nvPr/>
        </p:nvSpPr>
        <p:spPr>
          <a:xfrm>
            <a:off x="7603543" y="1504218"/>
            <a:ext cx="4005274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200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做为运维操作系统，提供标准接入服务，各产品可以快速实现通用管理能力：集群构建、扩缩容、服务启停、状态检查、运行监控等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200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同时提供定制化服务能力，适配各产品特有功能</a:t>
            </a:r>
            <a:endParaRPr lang="en-US" altLang="zh-CN" sz="1200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6109312-732A-8240-B9F6-7746C03B7082}"/>
              </a:ext>
            </a:extLst>
          </p:cNvPr>
          <p:cNvSpPr/>
          <p:nvPr/>
        </p:nvSpPr>
        <p:spPr>
          <a:xfrm>
            <a:off x="7464151" y="1085030"/>
            <a:ext cx="4219888" cy="158688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C426E713-4389-2C41-8037-A4131A37731F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sp>
        <p:nvSpPr>
          <p:cNvPr id="51" name="TextBox 30">
            <a:extLst>
              <a:ext uri="{FF2B5EF4-FFF2-40B4-BE49-F238E27FC236}">
                <a16:creationId xmlns:a16="http://schemas.microsoft.com/office/drawing/2014/main" id="{59BAE122-EA28-AF41-8CEE-3BA3B82DC1B5}"/>
              </a:ext>
            </a:extLst>
          </p:cNvPr>
          <p:cNvSpPr txBox="1"/>
          <p:nvPr/>
        </p:nvSpPr>
        <p:spPr>
          <a:xfrm>
            <a:off x="55391" y="804986"/>
            <a:ext cx="16137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E0105D-356C-4941-9A78-FD2757255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32" y="931141"/>
            <a:ext cx="5488412" cy="55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3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739FC5BE-4E3F-A649-AF39-2F224E35382A}"/>
              </a:ext>
            </a:extLst>
          </p:cNvPr>
          <p:cNvSpPr txBox="1"/>
          <p:nvPr/>
        </p:nvSpPr>
        <p:spPr>
          <a:xfrm>
            <a:off x="1891140" y="2085195"/>
            <a:ext cx="22154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87120">
              <a:spcBef>
                <a:spcPct val="20000"/>
              </a:spcBef>
            </a:pPr>
            <a:r>
              <a:rPr lang="zh-CN" altLang="en-US" sz="2800" b="1" dirty="0">
                <a:solidFill>
                  <a:srgbClr val="C00000"/>
                </a:solidFill>
                <a:latin typeface="Microsoft YaHei" charset="-122"/>
                <a:ea typeface="Microsoft YaHei" charset="-122"/>
              </a:rPr>
              <a:t>核心价值</a:t>
            </a:r>
            <a:endParaRPr lang="zh-CN" altLang="en-US" sz="1600" b="1" dirty="0">
              <a:solidFill>
                <a:srgbClr val="C00000"/>
              </a:solidFill>
              <a:latin typeface="Microsoft YaHei" charset="-122"/>
              <a:ea typeface="Microsoft YaHei" charset="-122"/>
            </a:endParaRPr>
          </a:p>
        </p:txBody>
      </p:sp>
      <p:sp>
        <p:nvSpPr>
          <p:cNvPr id="15" name="TextBox 30">
            <a:extLst>
              <a:ext uri="{FF2B5EF4-FFF2-40B4-BE49-F238E27FC236}">
                <a16:creationId xmlns:a16="http://schemas.microsoft.com/office/drawing/2014/main" id="{905F16CE-EDBD-6F48-AA8E-AED087951869}"/>
              </a:ext>
            </a:extLst>
          </p:cNvPr>
          <p:cNvSpPr txBox="1"/>
          <p:nvPr/>
        </p:nvSpPr>
        <p:spPr>
          <a:xfrm>
            <a:off x="4324350" y="339725"/>
            <a:ext cx="29965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JdNosql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上公有云</a:t>
            </a:r>
          </a:p>
        </p:txBody>
      </p:sp>
      <p:pic>
        <p:nvPicPr>
          <p:cNvPr id="18" name="Image 12" descr="Divider Right.png">
            <a:extLst>
              <a:ext uri="{FF2B5EF4-FFF2-40B4-BE49-F238E27FC236}">
                <a16:creationId xmlns:a16="http://schemas.microsoft.com/office/drawing/2014/main" id="{B7AFD16A-2566-954E-9C72-0BA7414DB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159496" y="506730"/>
            <a:ext cx="2073275" cy="74930"/>
          </a:xfrm>
          <a:prstGeom prst="rect">
            <a:avLst/>
          </a:prstGeom>
        </p:spPr>
      </p:pic>
      <p:pic>
        <p:nvPicPr>
          <p:cNvPr id="20" name="Image 12" descr="Divider Right.png">
            <a:extLst>
              <a:ext uri="{FF2B5EF4-FFF2-40B4-BE49-F238E27FC236}">
                <a16:creationId xmlns:a16="http://schemas.microsoft.com/office/drawing/2014/main" id="{DFDB8396-86BF-4A46-9C94-154500DA3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>
            <a:off x="7328587" y="506730"/>
            <a:ext cx="2073275" cy="74930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EB41A56B-07C7-3040-B916-5D327C138A3E}"/>
              </a:ext>
            </a:extLst>
          </p:cNvPr>
          <p:cNvSpPr/>
          <p:nvPr/>
        </p:nvSpPr>
        <p:spPr>
          <a:xfrm>
            <a:off x="1891140" y="2896868"/>
            <a:ext cx="4406693" cy="295783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040B90D1-276A-AA47-9167-5E493F2BF314}"/>
              </a:ext>
            </a:extLst>
          </p:cNvPr>
          <p:cNvSpPr txBox="1"/>
          <p:nvPr/>
        </p:nvSpPr>
        <p:spPr>
          <a:xfrm>
            <a:off x="1891140" y="3100285"/>
            <a:ext cx="4133918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平台第一款成功上公有云的商业化产品，为其它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BDP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产品的对外赋能奠定了基础，沉淀最佳上云实践。</a:t>
            </a:r>
            <a:endParaRPr lang="en-US" altLang="zh-CN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PaaS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化解决方案，支持多环境横向扩展（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Hbase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ZK</a:t>
            </a:r>
            <a:r>
              <a:rPr lang="zh-CN" altLang="en-US" dirty="0">
                <a:solidFill>
                  <a:schemeClr val="accent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集群等）</a:t>
            </a:r>
            <a:endParaRPr lang="en-US" altLang="zh-CN" dirty="0">
              <a:solidFill>
                <a:schemeClr val="accent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EFC2AA10-FEAA-2246-B873-2130060DEBA8}"/>
              </a:ext>
            </a:extLst>
          </p:cNvPr>
          <p:cNvSpPr/>
          <p:nvPr/>
        </p:nvSpPr>
        <p:spPr>
          <a:xfrm>
            <a:off x="654621" y="1719539"/>
            <a:ext cx="1236519" cy="1236519"/>
          </a:xfrm>
          <a:prstGeom prst="ellipse">
            <a:avLst/>
          </a:prstGeom>
          <a:solidFill>
            <a:srgbClr val="C00000">
              <a:alpha val="88000"/>
            </a:srgbClr>
          </a:solidFill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/>
              <a:t>final</a:t>
            </a:r>
            <a:endParaRPr kumimoji="1" lang="zh-CN" altLang="en-US" sz="2400" b="1" dirty="0"/>
          </a:p>
        </p:txBody>
      </p:sp>
      <p:pic>
        <p:nvPicPr>
          <p:cNvPr id="25" name="图片 3" descr="www.tuweimei.comComp_16584832_GSVkeMrMH9sQ85xHPOimVxMA6DyemFos.jpg">
            <a:extLst>
              <a:ext uri="{FF2B5EF4-FFF2-40B4-BE49-F238E27FC236}">
                <a16:creationId xmlns:a16="http://schemas.microsoft.com/office/drawing/2014/main" id="{1CF58713-4DFC-164D-8DB8-CD14AC52EA8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/>
          <a:srcRect/>
          <a:stretch>
            <a:fillRect/>
          </a:stretch>
        </p:blipFill>
        <p:spPr bwMode="auto">
          <a:xfrm>
            <a:off x="7788572" y="2085195"/>
            <a:ext cx="4084955" cy="4096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7509909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5d7eb10-6778-410e-a032-d0c695eb52aa}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115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D9605D"/>
      </a:accent1>
      <a:accent2>
        <a:srgbClr val="F4A81C"/>
      </a:accent2>
      <a:accent3>
        <a:srgbClr val="548DBF"/>
      </a:accent3>
      <a:accent4>
        <a:srgbClr val="75AC6B"/>
      </a:accent4>
      <a:accent5>
        <a:srgbClr val="D9605D"/>
      </a:accent5>
      <a:accent6>
        <a:srgbClr val="F4A81C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2628</TotalTime>
  <Words>1008</Words>
  <Application>Microsoft Macintosh PowerPoint</Application>
  <PresentationFormat>宽屏</PresentationFormat>
  <Paragraphs>193</Paragraphs>
  <Slides>20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等线</vt:lpstr>
      <vt:lpstr>方正大黑简体</vt:lpstr>
      <vt:lpstr>汉仪旗黑X1-65W</vt:lpstr>
      <vt:lpstr>宋体</vt:lpstr>
      <vt:lpstr>微软雅黑</vt:lpstr>
      <vt:lpstr>微软雅黑</vt:lpstr>
      <vt:lpstr>造字工房悦黑体验版常规体</vt:lpstr>
      <vt:lpstr>Arial Unicode MS</vt:lpstr>
      <vt:lpstr>Open Sans</vt:lpstr>
      <vt:lpstr>Songti SC</vt:lpstr>
      <vt:lpstr>Arial</vt:lpstr>
      <vt:lpstr>Calibri</vt:lpstr>
      <vt:lpstr>Gill Sans</vt:lpstr>
      <vt:lpstr>Wingdings</vt:lpstr>
      <vt:lpstr>1_Office 主题​​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李梦迪</dc:creator>
  <cp:lastModifiedBy>Microsoft Office 用户</cp:lastModifiedBy>
  <cp:revision>606</cp:revision>
  <dcterms:created xsi:type="dcterms:W3CDTF">2019-11-06T09:50:00Z</dcterms:created>
  <dcterms:modified xsi:type="dcterms:W3CDTF">2021-01-07T03:18:59Z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